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x="18288000" cy="10287000"/>
  <p:notesSz cx="6858000" cy="9144000"/>
  <p:embeddedFontLst>
    <p:embeddedFont>
      <p:font typeface="Montserrat" charset="1" panose="00000500000000000000"/>
      <p:regular r:id="rId22"/>
    </p:embeddedFont>
    <p:embeddedFont>
      <p:font typeface="Cardo" charset="1" panose="02020600000000000000"/>
      <p:regular r:id="rId23"/>
    </p:embeddedFont>
    <p:embeddedFont>
      <p:font typeface="HK Grotesk Bold" charset="1" panose="00000800000000000000"/>
      <p:regular r:id="rId24"/>
    </p:embeddedFont>
    <p:embeddedFont>
      <p:font typeface="HK Grotesk Bold Italics" charset="1" panose="00000800000000000000"/>
      <p:regular r:id="rId25"/>
    </p:embeddedFont>
    <p:embeddedFont>
      <p:font typeface="IBM Plex Sans" charset="1" panose="020B0503050203000203"/>
      <p:regular r:id="rId26"/>
    </p:embeddedFont>
    <p:embeddedFont>
      <p:font typeface="Cormorant Garamond Semi-Bold" charset="1" panose="00000700000000000000"/>
      <p:regular r:id="rId27"/>
    </p:embeddedFont>
    <p:embeddedFont>
      <p:font typeface="HK Grotesk" charset="1" panose="00000500000000000000"/>
      <p:regular r:id="rId28"/>
    </p:embeddedFont>
    <p:embeddedFont>
      <p:font typeface="HK Grotesk Italics" charset="1" panose="00000500000000000000"/>
      <p:regular r:id="rId29"/>
    </p:embeddedFont>
    <p:embeddedFont>
      <p:font typeface="Cormorant Garamond Medium" charset="1" panose="00000600000000000000"/>
      <p:regular r:id="rId30"/>
    </p:embeddedFont>
    <p:embeddedFont>
      <p:font typeface="HK Grotesk Semi-Bold" charset="1" panose="00000700000000000000"/>
      <p:regular r:id="rId31"/>
    </p:embeddedFont>
    <p:embeddedFont>
      <p:font typeface="HK Grotesk Pro" charset="1" panose="00000500000000000000"/>
      <p:regular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30" Target="fonts/font30.fntdata" Type="http://schemas.openxmlformats.org/officeDocument/2006/relationships/font"/><Relationship Id="rId31" Target="fonts/font31.fntdata" Type="http://schemas.openxmlformats.org/officeDocument/2006/relationships/font"/><Relationship Id="rId32" Target="fonts/font32.fntdata" Type="http://schemas.openxmlformats.org/officeDocument/2006/relationships/font"/><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6.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7.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8.jpeg" Type="http://schemas.openxmlformats.org/officeDocument/2006/relationships/image"/><Relationship Id="rId3" Target="../media/image29.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30.jpeg" Type="http://schemas.openxmlformats.org/officeDocument/2006/relationships/image"/><Relationship Id="rId5" Target="https://mustangmedicine.com/rewilding-events/p/7th-rewilding-4-day-immersive-s2rwh-bl2d7-7dzcy-xfap2-wkr7c-f98cl-gyghz" TargetMode="External" Type="http://schemas.openxmlformats.org/officeDocument/2006/relationships/hyperlink"/><Relationship Id="rId6" Target="https://mustangmedicine.com/rewilding-events/p/7th-rewilding-4-day-immersive-s2rwh-bl2d7-7dzcy-xfap2-wkr7c-f98cl-gyghz-5k9fs" TargetMode="External" Type="http://schemas.openxmlformats.org/officeDocument/2006/relationships/hyperlink"/><Relationship Id="rId7" Target="https://mustangmedicine.com/rewilding-events/p/7th-rewilding-4-day-immersive-s2rwh-bl2d7-7dzcy-xfap2-wkr7c-f98cl-gyghz-t5c84-4l4nw" TargetMode="External" Type="http://schemas.openxmlformats.org/officeDocument/2006/relationships/hyperlink"/><Relationship Id="rId8" Target="https://mustangmedicine.com/rewilding-events/p/7th-rewilding-4-day-immersive-s2rwh-bl2d7-7dzcy-xfap2-wkr7c-f98cl-gyghz-t5c84-4l4nw-ytywy" TargetMode="External" Type="http://schemas.openxmlformats.org/officeDocument/2006/relationships/hyperlink"/></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1.jpeg" Type="http://schemas.openxmlformats.org/officeDocument/2006/relationships/image"/><Relationship Id="rId3" Target="../media/image32.jpeg" Type="http://schemas.openxmlformats.org/officeDocument/2006/relationships/image"/><Relationship Id="rId4" Target="../media/image9.jpeg" Type="http://schemas.openxmlformats.org/officeDocument/2006/relationships/image"/><Relationship Id="rId5" Target="../media/image33.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4.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5.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5.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jpeg" Type="http://schemas.openxmlformats.org/officeDocument/2006/relationships/image"/><Relationship Id="rId3" Target="../media/image9.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8.png" Type="http://schemas.openxmlformats.org/officeDocument/2006/relationships/image"/><Relationship Id="rId11" Target="../media/image19.svg" Type="http://schemas.openxmlformats.org/officeDocument/2006/relationships/image"/><Relationship Id="rId12" Target="../media/image20.png" Type="http://schemas.openxmlformats.org/officeDocument/2006/relationships/image"/><Relationship Id="rId13" Target="../media/image21.svg" Type="http://schemas.openxmlformats.org/officeDocument/2006/relationships/image"/><Relationship Id="rId14" Target="../media/image22.jpeg" Type="http://schemas.openxmlformats.org/officeDocument/2006/relationships/image"/><Relationship Id="rId2" Target="../media/image10.png" Type="http://schemas.openxmlformats.org/officeDocument/2006/relationships/image"/><Relationship Id="rId3" Target="../media/image11.svg" Type="http://schemas.openxmlformats.org/officeDocument/2006/relationships/image"/><Relationship Id="rId4" Target="../media/image12.png" Type="http://schemas.openxmlformats.org/officeDocument/2006/relationships/image"/><Relationship Id="rId5" Target="../media/image13.svg" Type="http://schemas.openxmlformats.org/officeDocument/2006/relationships/image"/><Relationship Id="rId6" Target="../media/image14.png" Type="http://schemas.openxmlformats.org/officeDocument/2006/relationships/image"/><Relationship Id="rId7" Target="../media/image15.svg" Type="http://schemas.openxmlformats.org/officeDocument/2006/relationships/image"/><Relationship Id="rId8" Target="../media/image16.png" Type="http://schemas.openxmlformats.org/officeDocument/2006/relationships/image"/><Relationship Id="rId9" Target="../media/image17.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3.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4.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5.jpe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DCD7CC"/>
        </a:solidFill>
      </p:bgPr>
    </p:bg>
    <p:spTree>
      <p:nvGrpSpPr>
        <p:cNvPr id="1" name=""/>
        <p:cNvGrpSpPr/>
        <p:nvPr/>
      </p:nvGrpSpPr>
      <p:grpSpPr>
        <a:xfrm>
          <a:off x="0" y="0"/>
          <a:ext cx="0" cy="0"/>
          <a:chOff x="0" y="0"/>
          <a:chExt cx="0" cy="0"/>
        </a:xfrm>
      </p:grpSpPr>
      <p:sp>
        <p:nvSpPr>
          <p:cNvPr name="TextBox 2" id="2"/>
          <p:cNvSpPr txBox="true"/>
          <p:nvPr/>
        </p:nvSpPr>
        <p:spPr>
          <a:xfrm rot="0">
            <a:off x="2127925" y="4269456"/>
            <a:ext cx="13648294" cy="1752600"/>
          </a:xfrm>
          <a:prstGeom prst="rect">
            <a:avLst/>
          </a:prstGeom>
        </p:spPr>
        <p:txBody>
          <a:bodyPr anchor="t" rtlCol="false" tIns="0" lIns="0" bIns="0" rIns="0">
            <a:spAutoFit/>
          </a:bodyPr>
          <a:lstStyle/>
          <a:p>
            <a:pPr algn="ctr">
              <a:lnSpc>
                <a:spcPts val="12450"/>
              </a:lnSpc>
            </a:pPr>
            <a:r>
              <a:rPr lang="en-US" sz="15000" spc="-600">
                <a:solidFill>
                  <a:srgbClr val="000000"/>
                </a:solidFill>
                <a:latin typeface="Montserrat"/>
                <a:ea typeface="Montserrat"/>
                <a:cs typeface="Montserrat"/>
                <a:sym typeface="Montserrat"/>
              </a:rPr>
              <a:t>REWILDING</a:t>
            </a:r>
          </a:p>
        </p:txBody>
      </p:sp>
      <p:sp>
        <p:nvSpPr>
          <p:cNvPr name="Freeform 3" id="3"/>
          <p:cNvSpPr/>
          <p:nvPr/>
        </p:nvSpPr>
        <p:spPr>
          <a:xfrm flipH="false" flipV="false" rot="5400000">
            <a:off x="-1383065" y="4800600"/>
            <a:ext cx="7315200" cy="685800"/>
          </a:xfrm>
          <a:custGeom>
            <a:avLst/>
            <a:gdLst/>
            <a:ahLst/>
            <a:cxnLst/>
            <a:rect r="r" b="b" t="t" l="l"/>
            <a:pathLst>
              <a:path h="685800" w="7315200">
                <a:moveTo>
                  <a:pt x="0" y="0"/>
                </a:moveTo>
                <a:lnTo>
                  <a:pt x="7315200" y="0"/>
                </a:lnTo>
                <a:lnTo>
                  <a:pt x="7315200" y="685800"/>
                </a:lnTo>
                <a:lnTo>
                  <a:pt x="0" y="685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4" id="4"/>
          <p:cNvSpPr txBox="true"/>
          <p:nvPr/>
        </p:nvSpPr>
        <p:spPr>
          <a:xfrm rot="0">
            <a:off x="13504191" y="9104186"/>
            <a:ext cx="4322541" cy="289179"/>
          </a:xfrm>
          <a:prstGeom prst="rect">
            <a:avLst/>
          </a:prstGeom>
        </p:spPr>
        <p:txBody>
          <a:bodyPr anchor="t" rtlCol="false" tIns="0" lIns="0" bIns="0" rIns="0">
            <a:spAutoFit/>
          </a:bodyPr>
          <a:lstStyle/>
          <a:p>
            <a:pPr algn="just">
              <a:lnSpc>
                <a:spcPts val="2358"/>
              </a:lnSpc>
            </a:pPr>
            <a:r>
              <a:rPr lang="en-US" sz="1800">
                <a:solidFill>
                  <a:srgbClr val="000000"/>
                </a:solidFill>
                <a:latin typeface="Cardo"/>
                <a:ea typeface="Cardo"/>
                <a:cs typeface="Cardo"/>
                <a:sym typeface="Cardo"/>
              </a:rPr>
              <a:t>WWW.MUSTANGMEDICINE.COM</a:t>
            </a:r>
          </a:p>
        </p:txBody>
      </p:sp>
      <p:sp>
        <p:nvSpPr>
          <p:cNvPr name="TextBox 5" id="5"/>
          <p:cNvSpPr txBox="true"/>
          <p:nvPr/>
        </p:nvSpPr>
        <p:spPr>
          <a:xfrm rot="0">
            <a:off x="3671807" y="5955381"/>
            <a:ext cx="10944385" cy="976105"/>
          </a:xfrm>
          <a:prstGeom prst="rect">
            <a:avLst/>
          </a:prstGeom>
        </p:spPr>
        <p:txBody>
          <a:bodyPr anchor="t" rtlCol="false" tIns="0" lIns="0" bIns="0" rIns="0">
            <a:spAutoFit/>
          </a:bodyPr>
          <a:lstStyle/>
          <a:p>
            <a:pPr algn="l">
              <a:lnSpc>
                <a:spcPts val="7800"/>
              </a:lnSpc>
            </a:pPr>
            <a:r>
              <a:rPr lang="en-US" sz="6000">
                <a:solidFill>
                  <a:srgbClr val="231F20"/>
                </a:solidFill>
                <a:latin typeface="Cardo"/>
                <a:ea typeface="Cardo"/>
                <a:cs typeface="Cardo"/>
                <a:sym typeface="Cardo"/>
              </a:rPr>
              <a:t>the path to inner peace </a:t>
            </a:r>
          </a:p>
        </p:txBody>
      </p:sp>
      <p:sp>
        <p:nvSpPr>
          <p:cNvPr name="TextBox 6" id="6"/>
          <p:cNvSpPr txBox="true"/>
          <p:nvPr/>
        </p:nvSpPr>
        <p:spPr>
          <a:xfrm rot="0">
            <a:off x="-1393389" y="3075656"/>
            <a:ext cx="17433173" cy="660400"/>
          </a:xfrm>
          <a:prstGeom prst="rect">
            <a:avLst/>
          </a:prstGeom>
        </p:spPr>
        <p:txBody>
          <a:bodyPr anchor="t" rtlCol="false" tIns="0" lIns="0" bIns="0" rIns="0">
            <a:spAutoFit/>
          </a:bodyPr>
          <a:lstStyle/>
          <a:p>
            <a:pPr algn="ctr">
              <a:lnSpc>
                <a:spcPts val="5000"/>
              </a:lnSpc>
              <a:spcBef>
                <a:spcPct val="0"/>
              </a:spcBef>
            </a:pPr>
            <a:r>
              <a:rPr lang="en-US" sz="5000" spc="300">
                <a:solidFill>
                  <a:srgbClr val="000000"/>
                </a:solidFill>
                <a:latin typeface="Montserrat"/>
                <a:ea typeface="Montserrat"/>
                <a:cs typeface="Montserrat"/>
                <a:sym typeface="Montserrat"/>
              </a:rPr>
              <a:t>MUSTANG MEDICINE</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84796A"/>
        </a:solidFill>
      </p:bgPr>
    </p:bg>
    <p:spTree>
      <p:nvGrpSpPr>
        <p:cNvPr id="1" name=""/>
        <p:cNvGrpSpPr/>
        <p:nvPr/>
      </p:nvGrpSpPr>
      <p:grpSpPr>
        <a:xfrm>
          <a:off x="0" y="0"/>
          <a:ext cx="0" cy="0"/>
          <a:chOff x="0" y="0"/>
          <a:chExt cx="0" cy="0"/>
        </a:xfrm>
      </p:grpSpPr>
      <p:grpSp>
        <p:nvGrpSpPr>
          <p:cNvPr name="Group 2" id="2"/>
          <p:cNvGrpSpPr/>
          <p:nvPr/>
        </p:nvGrpSpPr>
        <p:grpSpPr>
          <a:xfrm rot="0">
            <a:off x="4865846" y="0"/>
            <a:ext cx="13422154" cy="10287000"/>
            <a:chOff x="0" y="0"/>
            <a:chExt cx="3535053" cy="2709333"/>
          </a:xfrm>
        </p:grpSpPr>
        <p:sp>
          <p:nvSpPr>
            <p:cNvPr name="Freeform 3" id="3"/>
            <p:cNvSpPr/>
            <p:nvPr/>
          </p:nvSpPr>
          <p:spPr>
            <a:xfrm flipH="false" flipV="false" rot="0">
              <a:off x="0" y="0"/>
              <a:ext cx="3535053" cy="2709333"/>
            </a:xfrm>
            <a:custGeom>
              <a:avLst/>
              <a:gdLst/>
              <a:ahLst/>
              <a:cxnLst/>
              <a:rect r="r" b="b" t="t" l="l"/>
              <a:pathLst>
                <a:path h="2709333" w="3535053">
                  <a:moveTo>
                    <a:pt x="0" y="0"/>
                  </a:moveTo>
                  <a:lnTo>
                    <a:pt x="3535053" y="0"/>
                  </a:lnTo>
                  <a:lnTo>
                    <a:pt x="3535053" y="2709333"/>
                  </a:lnTo>
                  <a:lnTo>
                    <a:pt x="0" y="2709333"/>
                  </a:lnTo>
                  <a:close/>
                </a:path>
              </a:pathLst>
            </a:custGeom>
            <a:solidFill>
              <a:srgbClr val="DDDACF"/>
            </a:solidFill>
          </p:spPr>
        </p:sp>
        <p:sp>
          <p:nvSpPr>
            <p:cNvPr name="TextBox 4" id="4"/>
            <p:cNvSpPr txBox="true"/>
            <p:nvPr/>
          </p:nvSpPr>
          <p:spPr>
            <a:xfrm>
              <a:off x="0" y="38100"/>
              <a:ext cx="3535053" cy="2671233"/>
            </a:xfrm>
            <a:prstGeom prst="rect">
              <a:avLst/>
            </a:prstGeom>
          </p:spPr>
          <p:txBody>
            <a:bodyPr anchor="ctr" rtlCol="false" tIns="50800" lIns="50800" bIns="50800" rIns="50800"/>
            <a:lstStyle/>
            <a:p>
              <a:pPr algn="ctr">
                <a:lnSpc>
                  <a:spcPts val="1599"/>
                </a:lnSpc>
              </a:pPr>
            </a:p>
          </p:txBody>
        </p:sp>
      </p:grpSp>
      <p:sp>
        <p:nvSpPr>
          <p:cNvPr name="TextBox 5" id="5"/>
          <p:cNvSpPr txBox="true"/>
          <p:nvPr/>
        </p:nvSpPr>
        <p:spPr>
          <a:xfrm rot="0">
            <a:off x="5554499" y="619125"/>
            <a:ext cx="7792206" cy="866775"/>
          </a:xfrm>
          <a:prstGeom prst="rect">
            <a:avLst/>
          </a:prstGeom>
        </p:spPr>
        <p:txBody>
          <a:bodyPr anchor="t" rtlCol="false" tIns="0" lIns="0" bIns="0" rIns="0">
            <a:spAutoFit/>
          </a:bodyPr>
          <a:lstStyle/>
          <a:p>
            <a:pPr algn="l">
              <a:lnSpc>
                <a:spcPts val="6600"/>
              </a:lnSpc>
            </a:pPr>
            <a:r>
              <a:rPr lang="en-US" sz="6000" spc="131">
                <a:solidFill>
                  <a:srgbClr val="000000"/>
                </a:solidFill>
                <a:latin typeface="HK Grotesk"/>
                <a:ea typeface="HK Grotesk"/>
                <a:cs typeface="HK Grotesk"/>
                <a:sym typeface="HK Grotesk"/>
              </a:rPr>
              <a:t>Robyn Kirkham</a:t>
            </a:r>
          </a:p>
        </p:txBody>
      </p:sp>
      <p:sp>
        <p:nvSpPr>
          <p:cNvPr name="TextBox 6" id="6"/>
          <p:cNvSpPr txBox="true"/>
          <p:nvPr/>
        </p:nvSpPr>
        <p:spPr>
          <a:xfrm rot="0">
            <a:off x="5554499" y="2169004"/>
            <a:ext cx="11704801" cy="7784495"/>
          </a:xfrm>
          <a:prstGeom prst="rect">
            <a:avLst/>
          </a:prstGeom>
        </p:spPr>
        <p:txBody>
          <a:bodyPr anchor="t" rtlCol="false" tIns="0" lIns="0" bIns="0" rIns="0">
            <a:spAutoFit/>
          </a:bodyPr>
          <a:lstStyle/>
          <a:p>
            <a:pPr algn="l">
              <a:lnSpc>
                <a:spcPts val="3959"/>
              </a:lnSpc>
            </a:pPr>
            <a:r>
              <a:rPr lang="en-US" sz="2199">
                <a:solidFill>
                  <a:srgbClr val="000000"/>
                </a:solidFill>
                <a:latin typeface="HK Grotesk Pro"/>
                <a:ea typeface="HK Grotesk Pro"/>
                <a:cs typeface="HK Grotesk Pro"/>
                <a:sym typeface="HK Grotesk Pro"/>
              </a:rPr>
              <a:t>Robyn Kirkham has lived a lot of lives in just this one trip to our planet. From Army, to law enforcement; from to intel, to soccer mom, Robyn served our country, ran start-up businesses, managed a family, and did all the "doings" expected of a type-A, high achiever. </a:t>
            </a:r>
          </a:p>
          <a:p>
            <a:pPr algn="l">
              <a:lnSpc>
                <a:spcPts val="3959"/>
              </a:lnSpc>
            </a:pPr>
          </a:p>
          <a:p>
            <a:pPr algn="l">
              <a:lnSpc>
                <a:spcPts val="3959"/>
              </a:lnSpc>
            </a:pPr>
            <a:r>
              <a:rPr lang="en-US" sz="2199">
                <a:solidFill>
                  <a:srgbClr val="000000"/>
                </a:solidFill>
                <a:latin typeface="HK Grotesk Pro"/>
                <a:ea typeface="HK Grotesk Pro"/>
                <a:cs typeface="HK Grotesk Pro"/>
                <a:sym typeface="HK Grotesk Pro"/>
              </a:rPr>
              <a:t>Despite her career successes and surface-level accomplishments, she realized that things were missing in her life that she felt ill-equipped to understand or address. To identify the root causes of her type-A, over-achieving, emotionally limiting behaviors, Robyn embarked on a personal journey to understand her traumas, triggers, and patterns and make meaningful changes to find her center. </a:t>
            </a:r>
          </a:p>
          <a:p>
            <a:pPr algn="l">
              <a:lnSpc>
                <a:spcPts val="3959"/>
              </a:lnSpc>
            </a:pPr>
          </a:p>
          <a:p>
            <a:pPr algn="l">
              <a:lnSpc>
                <a:spcPts val="3959"/>
              </a:lnSpc>
            </a:pPr>
            <a:r>
              <a:rPr lang="en-US" sz="2199">
                <a:solidFill>
                  <a:srgbClr val="000000"/>
                </a:solidFill>
                <a:latin typeface="HK Grotesk Pro"/>
                <a:ea typeface="HK Grotesk Pro"/>
                <a:cs typeface="HK Grotesk Pro"/>
                <a:sym typeface="HK Grotesk Pro"/>
              </a:rPr>
              <a:t>Robyn shifted focus and is completing a Masters in CyberPsychology, with a focus on victimization and criminal profiling. With the Mustang Medicine team, she helped establish and facilitate the ReWilding retreats where she serves as both a student and a guide, building community through shared experiences and emotional and informational intelligence. Robyn works with people to develop connected relationships through authenticity, vulnerability, and accountability (AVA). </a:t>
            </a:r>
          </a:p>
        </p:txBody>
      </p:sp>
      <p:grpSp>
        <p:nvGrpSpPr>
          <p:cNvPr name="Group 7" id="7"/>
          <p:cNvGrpSpPr/>
          <p:nvPr/>
        </p:nvGrpSpPr>
        <p:grpSpPr>
          <a:xfrm rot="0">
            <a:off x="0" y="2721825"/>
            <a:ext cx="4865846" cy="4843351"/>
            <a:chOff x="0" y="0"/>
            <a:chExt cx="6487795" cy="6457801"/>
          </a:xfrm>
        </p:grpSpPr>
        <p:pic>
          <p:nvPicPr>
            <p:cNvPr name="Picture 8" id="8"/>
            <p:cNvPicPr>
              <a:picLocks noChangeAspect="true"/>
            </p:cNvPicPr>
            <p:nvPr/>
          </p:nvPicPr>
          <p:blipFill>
            <a:blip r:embed="rId2"/>
            <a:srcRect l="0" t="12673" r="0" b="12673"/>
            <a:stretch>
              <a:fillRect/>
            </a:stretch>
          </p:blipFill>
          <p:spPr>
            <a:xfrm flipH="false" flipV="false">
              <a:off x="0" y="0"/>
              <a:ext cx="6487795" cy="6457801"/>
            </a:xfrm>
            <a:prstGeom prst="rect">
              <a:avLst/>
            </a:prstGeom>
          </p:spPr>
        </p:pic>
      </p:gr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84796A"/>
        </a:solidFill>
      </p:bgPr>
    </p:bg>
    <p:spTree>
      <p:nvGrpSpPr>
        <p:cNvPr id="1" name=""/>
        <p:cNvGrpSpPr/>
        <p:nvPr/>
      </p:nvGrpSpPr>
      <p:grpSpPr>
        <a:xfrm>
          <a:off x="0" y="0"/>
          <a:ext cx="0" cy="0"/>
          <a:chOff x="0" y="0"/>
          <a:chExt cx="0" cy="0"/>
        </a:xfrm>
      </p:grpSpPr>
      <p:grpSp>
        <p:nvGrpSpPr>
          <p:cNvPr name="Group 2" id="2"/>
          <p:cNvGrpSpPr/>
          <p:nvPr/>
        </p:nvGrpSpPr>
        <p:grpSpPr>
          <a:xfrm rot="0">
            <a:off x="-170962" y="-122116"/>
            <a:ext cx="11122277" cy="4291020"/>
            <a:chOff x="0" y="0"/>
            <a:chExt cx="14829703" cy="5721360"/>
          </a:xfrm>
        </p:grpSpPr>
        <p:pic>
          <p:nvPicPr>
            <p:cNvPr name="Picture 3" id="3"/>
            <p:cNvPicPr>
              <a:picLocks noChangeAspect="true"/>
            </p:cNvPicPr>
            <p:nvPr/>
          </p:nvPicPr>
          <p:blipFill>
            <a:blip r:embed="rId2"/>
            <a:srcRect l="0" t="24279" r="0" b="24279"/>
            <a:stretch>
              <a:fillRect/>
            </a:stretch>
          </p:blipFill>
          <p:spPr>
            <a:xfrm flipH="false" flipV="false">
              <a:off x="0" y="0"/>
              <a:ext cx="14829703" cy="5721360"/>
            </a:xfrm>
            <a:prstGeom prst="rect">
              <a:avLst/>
            </a:prstGeom>
          </p:spPr>
        </p:pic>
      </p:grpSp>
      <p:sp>
        <p:nvSpPr>
          <p:cNvPr name="TextBox 4" id="4"/>
          <p:cNvSpPr txBox="true"/>
          <p:nvPr/>
        </p:nvSpPr>
        <p:spPr>
          <a:xfrm rot="0">
            <a:off x="250958" y="5400675"/>
            <a:ext cx="13226181" cy="954406"/>
          </a:xfrm>
          <a:prstGeom prst="rect">
            <a:avLst/>
          </a:prstGeom>
        </p:spPr>
        <p:txBody>
          <a:bodyPr anchor="t" rtlCol="false" tIns="0" lIns="0" bIns="0" rIns="0">
            <a:spAutoFit/>
          </a:bodyPr>
          <a:lstStyle/>
          <a:p>
            <a:pPr algn="l">
              <a:lnSpc>
                <a:spcPts val="6960"/>
              </a:lnSpc>
            </a:pPr>
            <a:r>
              <a:rPr lang="en-US" sz="8000" spc="176">
                <a:solidFill>
                  <a:srgbClr val="F3EAC0"/>
                </a:solidFill>
                <a:latin typeface="Cardo"/>
                <a:ea typeface="Cardo"/>
                <a:cs typeface="Cardo"/>
                <a:sym typeface="Cardo"/>
              </a:rPr>
              <a:t>What people say...</a:t>
            </a:r>
          </a:p>
        </p:txBody>
      </p:sp>
      <p:sp>
        <p:nvSpPr>
          <p:cNvPr name="TextBox 5" id="5"/>
          <p:cNvSpPr txBox="true"/>
          <p:nvPr/>
        </p:nvSpPr>
        <p:spPr>
          <a:xfrm rot="0">
            <a:off x="8828836" y="6259831"/>
            <a:ext cx="5199029" cy="3352802"/>
          </a:xfrm>
          <a:prstGeom prst="rect">
            <a:avLst/>
          </a:prstGeom>
        </p:spPr>
        <p:txBody>
          <a:bodyPr anchor="t" rtlCol="false" tIns="0" lIns="0" bIns="0" rIns="0">
            <a:spAutoFit/>
          </a:bodyPr>
          <a:lstStyle/>
          <a:p>
            <a:pPr algn="l">
              <a:lnSpc>
                <a:spcPts val="4499"/>
              </a:lnSpc>
            </a:pPr>
            <a:r>
              <a:rPr lang="en-US" sz="2999">
                <a:solidFill>
                  <a:srgbClr val="F9FFED"/>
                </a:solidFill>
                <a:latin typeface="HK Grotesk"/>
                <a:ea typeface="HK Grotesk"/>
                <a:cs typeface="HK Grotesk"/>
                <a:sym typeface="HK Grotesk"/>
              </a:rPr>
              <a:t>“”I tried to explain to my firefighters about this weekend and I’m stuck at amazing! It will take time to unpack what just happened to me.”</a:t>
            </a:r>
          </a:p>
          <a:p>
            <a:pPr algn="l" marL="647690" indent="-323845" lvl="1">
              <a:lnSpc>
                <a:spcPts val="4499"/>
              </a:lnSpc>
              <a:buFont typeface="Arial"/>
              <a:buChar char="•"/>
            </a:pPr>
            <a:r>
              <a:rPr lang="en-US" sz="2999">
                <a:solidFill>
                  <a:srgbClr val="F9FFED"/>
                </a:solidFill>
                <a:latin typeface="HK Grotesk"/>
                <a:ea typeface="HK Grotesk"/>
                <a:cs typeface="HK Grotesk"/>
                <a:sym typeface="HK Grotesk"/>
              </a:rPr>
              <a:t>Jeff Adams</a:t>
            </a:r>
          </a:p>
        </p:txBody>
      </p:sp>
      <p:sp>
        <p:nvSpPr>
          <p:cNvPr name="TextBox 6" id="6"/>
          <p:cNvSpPr txBox="true"/>
          <p:nvPr/>
        </p:nvSpPr>
        <p:spPr>
          <a:xfrm rot="0">
            <a:off x="15673025" y="9157018"/>
            <a:ext cx="3997064" cy="221615"/>
          </a:xfrm>
          <a:prstGeom prst="rect">
            <a:avLst/>
          </a:prstGeom>
        </p:spPr>
        <p:txBody>
          <a:bodyPr anchor="t" rtlCol="false" tIns="0" lIns="0" bIns="0" rIns="0">
            <a:spAutoFit/>
          </a:bodyPr>
          <a:lstStyle/>
          <a:p>
            <a:pPr algn="l">
              <a:lnSpc>
                <a:spcPts val="1600"/>
              </a:lnSpc>
            </a:pPr>
            <a:r>
              <a:rPr lang="en-US" sz="1600" spc="96">
                <a:solidFill>
                  <a:srgbClr val="F9FFED"/>
                </a:solidFill>
                <a:latin typeface="Cardo"/>
                <a:ea typeface="Cardo"/>
                <a:cs typeface="Cardo"/>
                <a:sym typeface="Cardo"/>
              </a:rPr>
              <a:t>Page / 10</a:t>
            </a:r>
          </a:p>
        </p:txBody>
      </p:sp>
      <p:sp>
        <p:nvSpPr>
          <p:cNvPr name="TextBox 7" id="7"/>
          <p:cNvSpPr txBox="true"/>
          <p:nvPr/>
        </p:nvSpPr>
        <p:spPr>
          <a:xfrm rot="0">
            <a:off x="1028700" y="9267507"/>
            <a:ext cx="2975744" cy="260351"/>
          </a:xfrm>
          <a:prstGeom prst="rect">
            <a:avLst/>
          </a:prstGeom>
        </p:spPr>
        <p:txBody>
          <a:bodyPr anchor="t" rtlCol="false" tIns="0" lIns="0" bIns="0" rIns="0">
            <a:spAutoFit/>
          </a:bodyPr>
          <a:lstStyle/>
          <a:p>
            <a:pPr algn="ctr">
              <a:lnSpc>
                <a:spcPts val="2000"/>
              </a:lnSpc>
              <a:spcBef>
                <a:spcPct val="0"/>
              </a:spcBef>
            </a:pPr>
            <a:r>
              <a:rPr lang="en-US" sz="2000" spc="120">
                <a:solidFill>
                  <a:srgbClr val="F3EAC0"/>
                </a:solidFill>
                <a:latin typeface="Montserrat"/>
                <a:ea typeface="Montserrat"/>
                <a:cs typeface="Montserrat"/>
                <a:sym typeface="Montserrat"/>
              </a:rPr>
              <a:t>MUSTANG MEDICINE</a:t>
            </a:r>
          </a:p>
        </p:txBody>
      </p:sp>
      <p:sp>
        <p:nvSpPr>
          <p:cNvPr name="TextBox 8" id="8"/>
          <p:cNvSpPr txBox="true"/>
          <p:nvPr/>
        </p:nvSpPr>
        <p:spPr>
          <a:xfrm rot="0">
            <a:off x="12003220" y="1664803"/>
            <a:ext cx="5084926" cy="3478697"/>
          </a:xfrm>
          <a:prstGeom prst="rect">
            <a:avLst/>
          </a:prstGeom>
        </p:spPr>
        <p:txBody>
          <a:bodyPr anchor="t" rtlCol="false" tIns="0" lIns="0" bIns="0" rIns="0">
            <a:spAutoFit/>
          </a:bodyPr>
          <a:lstStyle/>
          <a:p>
            <a:pPr algn="l">
              <a:lnSpc>
                <a:spcPts val="4049"/>
              </a:lnSpc>
            </a:pPr>
            <a:r>
              <a:rPr lang="en-US" sz="2999">
                <a:solidFill>
                  <a:srgbClr val="F9FFED"/>
                </a:solidFill>
                <a:latin typeface="HK Grotesk"/>
                <a:ea typeface="HK Grotesk"/>
                <a:cs typeface="HK Grotesk"/>
                <a:sym typeface="HK Grotesk"/>
              </a:rPr>
              <a:t>“Each of you have enriched my life so much.I’m so grateful for the strength of you give me... Can’t wait to continue to be authentic, vulnerable and accountable.”</a:t>
            </a:r>
          </a:p>
          <a:p>
            <a:pPr algn="l" marL="647690" indent="-323845" lvl="1">
              <a:lnSpc>
                <a:spcPts val="4049"/>
              </a:lnSpc>
              <a:buFont typeface="Arial"/>
              <a:buChar char="•"/>
            </a:pPr>
            <a:r>
              <a:rPr lang="en-US" sz="2999">
                <a:solidFill>
                  <a:srgbClr val="F9FFED"/>
                </a:solidFill>
                <a:latin typeface="HK Grotesk"/>
                <a:ea typeface="HK Grotesk"/>
                <a:cs typeface="HK Grotesk"/>
                <a:sym typeface="HK Grotesk"/>
              </a:rPr>
              <a:t>Ben M.</a:t>
            </a:r>
            <a:r>
              <a:rPr lang="en-US" sz="2999">
                <a:solidFill>
                  <a:srgbClr val="F9FFED"/>
                </a:solidFill>
                <a:latin typeface="HK Grotesk"/>
                <a:ea typeface="HK Grotesk"/>
                <a:cs typeface="HK Grotesk"/>
                <a:sym typeface="HK Grotesk"/>
              </a:rPr>
              <a:t> </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DCD7CB"/>
        </a:solidFill>
      </p:bgPr>
    </p:bg>
    <p:spTree>
      <p:nvGrpSpPr>
        <p:cNvPr id="1" name=""/>
        <p:cNvGrpSpPr/>
        <p:nvPr/>
      </p:nvGrpSpPr>
      <p:grpSpPr>
        <a:xfrm>
          <a:off x="0" y="0"/>
          <a:ext cx="0" cy="0"/>
          <a:chOff x="0" y="0"/>
          <a:chExt cx="0" cy="0"/>
        </a:xfrm>
      </p:grpSpPr>
      <p:grpSp>
        <p:nvGrpSpPr>
          <p:cNvPr name="Group 2" id="2"/>
          <p:cNvGrpSpPr/>
          <p:nvPr/>
        </p:nvGrpSpPr>
        <p:grpSpPr>
          <a:xfrm rot="0">
            <a:off x="8130801" y="0"/>
            <a:ext cx="10157199" cy="10287000"/>
            <a:chOff x="0" y="0"/>
            <a:chExt cx="7016876" cy="7106546"/>
          </a:xfrm>
        </p:grpSpPr>
        <p:sp>
          <p:nvSpPr>
            <p:cNvPr name="Freeform 3" id="3"/>
            <p:cNvSpPr/>
            <p:nvPr/>
          </p:nvSpPr>
          <p:spPr>
            <a:xfrm flipH="false" flipV="false" rot="0">
              <a:off x="0" y="0"/>
              <a:ext cx="7016876" cy="7106546"/>
            </a:xfrm>
            <a:custGeom>
              <a:avLst/>
              <a:gdLst/>
              <a:ahLst/>
              <a:cxnLst/>
              <a:rect r="r" b="b" t="t" l="l"/>
              <a:pathLst>
                <a:path h="7106546" w="7016876">
                  <a:moveTo>
                    <a:pt x="0" y="0"/>
                  </a:moveTo>
                  <a:lnTo>
                    <a:pt x="7016876" y="0"/>
                  </a:lnTo>
                  <a:lnTo>
                    <a:pt x="7016876" y="7106546"/>
                  </a:lnTo>
                  <a:lnTo>
                    <a:pt x="0" y="7106546"/>
                  </a:lnTo>
                  <a:close/>
                </a:path>
              </a:pathLst>
            </a:custGeom>
            <a:solidFill>
              <a:srgbClr val="687C80"/>
            </a:solidFill>
          </p:spPr>
        </p:sp>
      </p:grpSp>
      <p:sp>
        <p:nvSpPr>
          <p:cNvPr name="TextBox 4" id="4"/>
          <p:cNvSpPr txBox="true"/>
          <p:nvPr/>
        </p:nvSpPr>
        <p:spPr>
          <a:xfrm rot="0">
            <a:off x="1028700" y="627860"/>
            <a:ext cx="7866140" cy="2254250"/>
          </a:xfrm>
          <a:prstGeom prst="rect">
            <a:avLst/>
          </a:prstGeom>
        </p:spPr>
        <p:txBody>
          <a:bodyPr anchor="t" rtlCol="false" tIns="0" lIns="0" bIns="0" rIns="0">
            <a:spAutoFit/>
          </a:bodyPr>
          <a:lstStyle/>
          <a:p>
            <a:pPr algn="l" marL="0" indent="0" lvl="0">
              <a:lnSpc>
                <a:spcPts val="8800"/>
              </a:lnSpc>
            </a:pPr>
            <a:r>
              <a:rPr lang="en-US" sz="8000" spc="96">
                <a:solidFill>
                  <a:srgbClr val="000000"/>
                </a:solidFill>
                <a:latin typeface="Cardo"/>
                <a:ea typeface="Cardo"/>
                <a:cs typeface="Cardo"/>
                <a:sym typeface="Cardo"/>
              </a:rPr>
              <a:t>THE INVITATION</a:t>
            </a:r>
          </a:p>
        </p:txBody>
      </p:sp>
      <p:grpSp>
        <p:nvGrpSpPr>
          <p:cNvPr name="Group 5" id="5"/>
          <p:cNvGrpSpPr/>
          <p:nvPr/>
        </p:nvGrpSpPr>
        <p:grpSpPr>
          <a:xfrm rot="0">
            <a:off x="8111751" y="1028700"/>
            <a:ext cx="3435144" cy="4507987"/>
            <a:chOff x="0" y="0"/>
            <a:chExt cx="4580191" cy="6010650"/>
          </a:xfrm>
        </p:grpSpPr>
        <p:pic>
          <p:nvPicPr>
            <p:cNvPr name="Picture 6" id="6"/>
            <p:cNvPicPr>
              <a:picLocks noChangeAspect="true"/>
            </p:cNvPicPr>
            <p:nvPr/>
          </p:nvPicPr>
          <p:blipFill>
            <a:blip r:embed="rId2"/>
            <a:srcRect l="28972" t="559" r="0" b="29532"/>
            <a:stretch>
              <a:fillRect/>
            </a:stretch>
          </p:blipFill>
          <p:spPr>
            <a:xfrm flipH="false" flipV="false">
              <a:off x="0" y="0"/>
              <a:ext cx="4580191" cy="6010650"/>
            </a:xfrm>
            <a:prstGeom prst="rect">
              <a:avLst/>
            </a:prstGeom>
          </p:spPr>
        </p:pic>
      </p:grpSp>
      <p:grpSp>
        <p:nvGrpSpPr>
          <p:cNvPr name="Group 7" id="7"/>
          <p:cNvGrpSpPr/>
          <p:nvPr/>
        </p:nvGrpSpPr>
        <p:grpSpPr>
          <a:xfrm rot="0">
            <a:off x="10724301" y="5143500"/>
            <a:ext cx="7212459" cy="4615145"/>
            <a:chOff x="0" y="0"/>
            <a:chExt cx="9616612" cy="6153527"/>
          </a:xfrm>
        </p:grpSpPr>
        <p:pic>
          <p:nvPicPr>
            <p:cNvPr name="Picture 8" id="8"/>
            <p:cNvPicPr>
              <a:picLocks noChangeAspect="true"/>
            </p:cNvPicPr>
            <p:nvPr/>
          </p:nvPicPr>
          <p:blipFill>
            <a:blip r:embed="rId3"/>
            <a:srcRect l="212" t="0" r="12694" b="0"/>
            <a:stretch>
              <a:fillRect/>
            </a:stretch>
          </p:blipFill>
          <p:spPr>
            <a:xfrm flipH="false" flipV="false">
              <a:off x="0" y="0"/>
              <a:ext cx="9616612" cy="6153527"/>
            </a:xfrm>
            <a:prstGeom prst="rect">
              <a:avLst/>
            </a:prstGeom>
          </p:spPr>
        </p:pic>
      </p:grpSp>
      <p:sp>
        <p:nvSpPr>
          <p:cNvPr name="TextBox 9" id="9"/>
          <p:cNvSpPr txBox="true"/>
          <p:nvPr/>
        </p:nvSpPr>
        <p:spPr>
          <a:xfrm rot="0">
            <a:off x="1028700" y="3268362"/>
            <a:ext cx="6549957" cy="7141102"/>
          </a:xfrm>
          <a:prstGeom prst="rect">
            <a:avLst/>
          </a:prstGeom>
        </p:spPr>
        <p:txBody>
          <a:bodyPr anchor="t" rtlCol="false" tIns="0" lIns="0" bIns="0" rIns="0">
            <a:spAutoFit/>
          </a:bodyPr>
          <a:lstStyle/>
          <a:p>
            <a:pPr algn="l">
              <a:lnSpc>
                <a:spcPts val="3959"/>
              </a:lnSpc>
            </a:pPr>
            <a:r>
              <a:rPr lang="en-US" sz="2199">
                <a:solidFill>
                  <a:srgbClr val="000000"/>
                </a:solidFill>
                <a:latin typeface="HK Grotesk Pro"/>
                <a:ea typeface="HK Grotesk Pro"/>
                <a:cs typeface="HK Grotesk Pro"/>
                <a:sym typeface="HK Grotesk Pro"/>
              </a:rPr>
              <a:t>Over the last 3 years we have been able to help over 500+ people to regain their center; many of whom arre in the veteran &amp; first responder communities. </a:t>
            </a:r>
          </a:p>
          <a:p>
            <a:pPr algn="l">
              <a:lnSpc>
                <a:spcPts val="3959"/>
              </a:lnSpc>
            </a:pPr>
          </a:p>
          <a:p>
            <a:pPr algn="l">
              <a:lnSpc>
                <a:spcPts val="3959"/>
              </a:lnSpc>
            </a:pPr>
            <a:r>
              <a:rPr lang="en-US" sz="2199">
                <a:solidFill>
                  <a:srgbClr val="000000"/>
                </a:solidFill>
                <a:latin typeface="HK Grotesk Pro"/>
                <a:ea typeface="HK Grotesk Pro"/>
                <a:cs typeface="HK Grotesk Pro"/>
                <a:sym typeface="HK Grotesk Pro"/>
              </a:rPr>
              <a:t>Through the combination of our ReWilding immersive experience and guided support, we help people find a path back to themselves and remember their true power. </a:t>
            </a:r>
          </a:p>
          <a:p>
            <a:pPr algn="l">
              <a:lnSpc>
                <a:spcPts val="3959"/>
              </a:lnSpc>
            </a:pPr>
          </a:p>
          <a:p>
            <a:pPr algn="l">
              <a:lnSpc>
                <a:spcPts val="3959"/>
              </a:lnSpc>
            </a:pPr>
            <a:r>
              <a:rPr lang="en-US" sz="2199">
                <a:solidFill>
                  <a:srgbClr val="000000"/>
                </a:solidFill>
                <a:latin typeface="HK Grotesk Pro"/>
                <a:ea typeface="HK Grotesk Pro"/>
                <a:cs typeface="HK Grotesk Pro"/>
                <a:sym typeface="HK Grotesk Pro"/>
              </a:rPr>
              <a:t>We are currently exploring partner organizations who share our same values to expand our reach and impact.  </a:t>
            </a:r>
          </a:p>
          <a:p>
            <a:pPr algn="l">
              <a:lnSpc>
                <a:spcPts val="5399"/>
              </a:lnSpc>
            </a:pPr>
          </a:p>
          <a:p>
            <a:pPr algn="l">
              <a:lnSpc>
                <a:spcPts val="5399"/>
              </a:lnSpc>
            </a:pP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CFCCC8"/>
        </a:solidFill>
      </p:bgPr>
    </p:bg>
    <p:spTree>
      <p:nvGrpSpPr>
        <p:cNvPr id="1" name=""/>
        <p:cNvGrpSpPr/>
        <p:nvPr/>
      </p:nvGrpSpPr>
      <p:grpSpPr>
        <a:xfrm>
          <a:off x="0" y="0"/>
          <a:ext cx="0" cy="0"/>
          <a:chOff x="0" y="0"/>
          <a:chExt cx="0" cy="0"/>
        </a:xfrm>
      </p:grpSpPr>
      <p:sp>
        <p:nvSpPr>
          <p:cNvPr name="Freeform 2" id="2"/>
          <p:cNvSpPr/>
          <p:nvPr/>
        </p:nvSpPr>
        <p:spPr>
          <a:xfrm flipH="false" flipV="false" rot="-5400000">
            <a:off x="6454359" y="4744206"/>
            <a:ext cx="6254734" cy="500379"/>
          </a:xfrm>
          <a:custGeom>
            <a:avLst/>
            <a:gdLst/>
            <a:ahLst/>
            <a:cxnLst/>
            <a:rect r="r" b="b" t="t" l="l"/>
            <a:pathLst>
              <a:path h="500379" w="6254734">
                <a:moveTo>
                  <a:pt x="0" y="0"/>
                </a:moveTo>
                <a:lnTo>
                  <a:pt x="6254734" y="0"/>
                </a:lnTo>
                <a:lnTo>
                  <a:pt x="6254734" y="500378"/>
                </a:lnTo>
                <a:lnTo>
                  <a:pt x="0" y="50037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262792" y="3745443"/>
            <a:ext cx="7617614" cy="5061107"/>
          </a:xfrm>
          <a:custGeom>
            <a:avLst/>
            <a:gdLst/>
            <a:ahLst/>
            <a:cxnLst/>
            <a:rect r="r" b="b" t="t" l="l"/>
            <a:pathLst>
              <a:path h="5061107" w="7617614">
                <a:moveTo>
                  <a:pt x="0" y="0"/>
                </a:moveTo>
                <a:lnTo>
                  <a:pt x="7617615" y="0"/>
                </a:lnTo>
                <a:lnTo>
                  <a:pt x="7617615" y="5061107"/>
                </a:lnTo>
                <a:lnTo>
                  <a:pt x="0" y="5061107"/>
                </a:lnTo>
                <a:lnTo>
                  <a:pt x="0" y="0"/>
                </a:lnTo>
                <a:close/>
              </a:path>
            </a:pathLst>
          </a:custGeom>
          <a:blipFill>
            <a:blip r:embed="rId4"/>
            <a:stretch>
              <a:fillRect l="0" t="0" r="0" b="0"/>
            </a:stretch>
          </a:blipFill>
        </p:spPr>
      </p:sp>
      <p:sp>
        <p:nvSpPr>
          <p:cNvPr name="TextBox 4" id="4"/>
          <p:cNvSpPr txBox="true"/>
          <p:nvPr/>
        </p:nvSpPr>
        <p:spPr>
          <a:xfrm rot="0">
            <a:off x="13262236" y="9166543"/>
            <a:ext cx="3997064" cy="212090"/>
          </a:xfrm>
          <a:prstGeom prst="rect">
            <a:avLst/>
          </a:prstGeom>
        </p:spPr>
        <p:txBody>
          <a:bodyPr anchor="t" rtlCol="false" tIns="0" lIns="0" bIns="0" rIns="0">
            <a:spAutoFit/>
          </a:bodyPr>
          <a:lstStyle/>
          <a:p>
            <a:pPr algn="r">
              <a:lnSpc>
                <a:spcPts val="1600"/>
              </a:lnSpc>
            </a:pPr>
            <a:r>
              <a:rPr lang="en-US" sz="1600" spc="96">
                <a:solidFill>
                  <a:srgbClr val="000000"/>
                </a:solidFill>
                <a:latin typeface="IBM Plex Sans"/>
                <a:ea typeface="IBM Plex Sans"/>
                <a:cs typeface="IBM Plex Sans"/>
                <a:sym typeface="IBM Plex Sans"/>
              </a:rPr>
              <a:t>Page / 13</a:t>
            </a:r>
          </a:p>
        </p:txBody>
      </p:sp>
      <p:sp>
        <p:nvSpPr>
          <p:cNvPr name="TextBox 5" id="5"/>
          <p:cNvSpPr txBox="true"/>
          <p:nvPr/>
        </p:nvSpPr>
        <p:spPr>
          <a:xfrm rot="0">
            <a:off x="1262792" y="1147890"/>
            <a:ext cx="7881208" cy="2092327"/>
          </a:xfrm>
          <a:prstGeom prst="rect">
            <a:avLst/>
          </a:prstGeom>
        </p:spPr>
        <p:txBody>
          <a:bodyPr anchor="t" rtlCol="false" tIns="0" lIns="0" bIns="0" rIns="0">
            <a:spAutoFit/>
          </a:bodyPr>
          <a:lstStyle/>
          <a:p>
            <a:pPr algn="l">
              <a:lnSpc>
                <a:spcPts val="5500"/>
              </a:lnSpc>
            </a:pPr>
            <a:r>
              <a:rPr lang="en-US" sz="5000" spc="60">
                <a:solidFill>
                  <a:srgbClr val="000000"/>
                </a:solidFill>
                <a:latin typeface="Cardo"/>
                <a:ea typeface="Cardo"/>
                <a:cs typeface="Cardo"/>
                <a:sym typeface="Cardo"/>
              </a:rPr>
              <a:t>UPCOMING</a:t>
            </a:r>
          </a:p>
          <a:p>
            <a:pPr algn="l">
              <a:lnSpc>
                <a:spcPts val="1980"/>
              </a:lnSpc>
            </a:pPr>
          </a:p>
          <a:p>
            <a:pPr algn="l" marL="0" indent="0" lvl="0">
              <a:lnSpc>
                <a:spcPts val="8800"/>
              </a:lnSpc>
            </a:pPr>
          </a:p>
        </p:txBody>
      </p:sp>
      <p:sp>
        <p:nvSpPr>
          <p:cNvPr name="TextBox 6" id="6"/>
          <p:cNvSpPr txBox="true"/>
          <p:nvPr/>
        </p:nvSpPr>
        <p:spPr>
          <a:xfrm rot="0">
            <a:off x="10288550" y="1943228"/>
            <a:ext cx="4521546" cy="530225"/>
          </a:xfrm>
          <a:prstGeom prst="rect">
            <a:avLst/>
          </a:prstGeom>
        </p:spPr>
        <p:txBody>
          <a:bodyPr anchor="t" rtlCol="false" tIns="0" lIns="0" bIns="0" rIns="0">
            <a:spAutoFit/>
          </a:bodyPr>
          <a:lstStyle/>
          <a:p>
            <a:pPr algn="l">
              <a:lnSpc>
                <a:spcPts val="3999"/>
              </a:lnSpc>
            </a:pPr>
            <a:r>
              <a:rPr lang="en-US" sz="3999" u="sng">
                <a:solidFill>
                  <a:srgbClr val="000000"/>
                </a:solidFill>
                <a:latin typeface="Cardo"/>
                <a:ea typeface="Cardo"/>
                <a:cs typeface="Cardo"/>
                <a:sym typeface="Cardo"/>
                <a:hlinkClick r:id="rId5" tooltip="https://mustangmedicine.com/rewilding-events/p/7th-rewilding-4-day-immersive-s2rwh-bl2d7-7dzcy-xfap2-wkr7c-f98cl-gyghz"/>
              </a:rPr>
              <a:t>REWILDING 16</a:t>
            </a:r>
          </a:p>
        </p:txBody>
      </p:sp>
      <p:sp>
        <p:nvSpPr>
          <p:cNvPr name="TextBox 7" id="7"/>
          <p:cNvSpPr txBox="true"/>
          <p:nvPr/>
        </p:nvSpPr>
        <p:spPr>
          <a:xfrm rot="0">
            <a:off x="10288550" y="2556911"/>
            <a:ext cx="3572575" cy="382270"/>
          </a:xfrm>
          <a:prstGeom prst="rect">
            <a:avLst/>
          </a:prstGeom>
        </p:spPr>
        <p:txBody>
          <a:bodyPr anchor="t" rtlCol="false" tIns="0" lIns="0" bIns="0" rIns="0">
            <a:spAutoFit/>
          </a:bodyPr>
          <a:lstStyle/>
          <a:p>
            <a:pPr algn="l">
              <a:lnSpc>
                <a:spcPts val="3079"/>
              </a:lnSpc>
              <a:spcBef>
                <a:spcPct val="0"/>
              </a:spcBef>
            </a:pPr>
            <a:r>
              <a:rPr lang="en-US" sz="2199" spc="-32">
                <a:solidFill>
                  <a:srgbClr val="000000"/>
                </a:solidFill>
                <a:latin typeface="HK Grotesk Pro"/>
                <a:ea typeface="HK Grotesk Pro"/>
                <a:cs typeface="HK Grotesk Pro"/>
                <a:sym typeface="HK Grotesk Pro"/>
              </a:rPr>
              <a:t>July 20-23, 2024</a:t>
            </a:r>
          </a:p>
        </p:txBody>
      </p:sp>
      <p:sp>
        <p:nvSpPr>
          <p:cNvPr name="TextBox 8" id="8"/>
          <p:cNvSpPr txBox="true"/>
          <p:nvPr/>
        </p:nvSpPr>
        <p:spPr>
          <a:xfrm rot="0">
            <a:off x="10288550" y="3982922"/>
            <a:ext cx="4521546" cy="530225"/>
          </a:xfrm>
          <a:prstGeom prst="rect">
            <a:avLst/>
          </a:prstGeom>
        </p:spPr>
        <p:txBody>
          <a:bodyPr anchor="t" rtlCol="false" tIns="0" lIns="0" bIns="0" rIns="0">
            <a:spAutoFit/>
          </a:bodyPr>
          <a:lstStyle/>
          <a:p>
            <a:pPr algn="l">
              <a:lnSpc>
                <a:spcPts val="3999"/>
              </a:lnSpc>
            </a:pPr>
            <a:r>
              <a:rPr lang="en-US" sz="3999" u="sng">
                <a:solidFill>
                  <a:srgbClr val="000000"/>
                </a:solidFill>
                <a:latin typeface="Cardo"/>
                <a:ea typeface="Cardo"/>
                <a:cs typeface="Cardo"/>
                <a:sym typeface="Cardo"/>
                <a:hlinkClick r:id="rId6" tooltip="https://mustangmedicine.com/rewilding-events/p/7th-rewilding-4-day-immersive-s2rwh-bl2d7-7dzcy-xfap2-wkr7c-f98cl-gyghz-5k9fs"/>
              </a:rPr>
              <a:t>REWILDING 17</a:t>
            </a:r>
          </a:p>
        </p:txBody>
      </p:sp>
      <p:sp>
        <p:nvSpPr>
          <p:cNvPr name="TextBox 9" id="9"/>
          <p:cNvSpPr txBox="true"/>
          <p:nvPr/>
        </p:nvSpPr>
        <p:spPr>
          <a:xfrm rot="0">
            <a:off x="10288550" y="4618963"/>
            <a:ext cx="4521546" cy="382271"/>
          </a:xfrm>
          <a:prstGeom prst="rect">
            <a:avLst/>
          </a:prstGeom>
        </p:spPr>
        <p:txBody>
          <a:bodyPr anchor="t" rtlCol="false" tIns="0" lIns="0" bIns="0" rIns="0">
            <a:spAutoFit/>
          </a:bodyPr>
          <a:lstStyle/>
          <a:p>
            <a:pPr algn="l">
              <a:lnSpc>
                <a:spcPts val="3079"/>
              </a:lnSpc>
              <a:spcBef>
                <a:spcPct val="0"/>
              </a:spcBef>
            </a:pPr>
            <a:r>
              <a:rPr lang="en-US" sz="2199" spc="-32">
                <a:solidFill>
                  <a:srgbClr val="000000"/>
                </a:solidFill>
                <a:latin typeface="HK Grotesk Pro"/>
                <a:ea typeface="HK Grotesk Pro"/>
                <a:cs typeface="HK Grotesk Pro"/>
                <a:sym typeface="HK Grotesk Pro"/>
              </a:rPr>
              <a:t>August 8-11, 2024</a:t>
            </a:r>
          </a:p>
        </p:txBody>
      </p:sp>
      <p:sp>
        <p:nvSpPr>
          <p:cNvPr name="TextBox 10" id="10"/>
          <p:cNvSpPr txBox="true"/>
          <p:nvPr/>
        </p:nvSpPr>
        <p:spPr>
          <a:xfrm rot="0">
            <a:off x="10288550" y="6048984"/>
            <a:ext cx="4521546" cy="530225"/>
          </a:xfrm>
          <a:prstGeom prst="rect">
            <a:avLst/>
          </a:prstGeom>
        </p:spPr>
        <p:txBody>
          <a:bodyPr anchor="t" rtlCol="false" tIns="0" lIns="0" bIns="0" rIns="0">
            <a:spAutoFit/>
          </a:bodyPr>
          <a:lstStyle/>
          <a:p>
            <a:pPr algn="l">
              <a:lnSpc>
                <a:spcPts val="3999"/>
              </a:lnSpc>
            </a:pPr>
            <a:r>
              <a:rPr lang="en-US" sz="3999" u="sng">
                <a:solidFill>
                  <a:srgbClr val="000000"/>
                </a:solidFill>
                <a:latin typeface="Cardo"/>
                <a:ea typeface="Cardo"/>
                <a:cs typeface="Cardo"/>
                <a:sym typeface="Cardo"/>
                <a:hlinkClick r:id="rId7" tooltip="https://mustangmedicine.com/rewilding-events/p/7th-rewilding-4-day-immersive-s2rwh-bl2d7-7dzcy-xfap2-wkr7c-f98cl-gyghz-t5c84-4l4nw"/>
              </a:rPr>
              <a:t>REWILDING 18</a:t>
            </a:r>
          </a:p>
        </p:txBody>
      </p:sp>
      <p:sp>
        <p:nvSpPr>
          <p:cNvPr name="TextBox 11" id="11"/>
          <p:cNvSpPr txBox="true"/>
          <p:nvPr/>
        </p:nvSpPr>
        <p:spPr>
          <a:xfrm rot="0">
            <a:off x="1262792" y="9026842"/>
            <a:ext cx="2975744" cy="260351"/>
          </a:xfrm>
          <a:prstGeom prst="rect">
            <a:avLst/>
          </a:prstGeom>
        </p:spPr>
        <p:txBody>
          <a:bodyPr anchor="t" rtlCol="false" tIns="0" lIns="0" bIns="0" rIns="0">
            <a:spAutoFit/>
          </a:bodyPr>
          <a:lstStyle/>
          <a:p>
            <a:pPr algn="ctr">
              <a:lnSpc>
                <a:spcPts val="2000"/>
              </a:lnSpc>
              <a:spcBef>
                <a:spcPct val="0"/>
              </a:spcBef>
            </a:pPr>
            <a:r>
              <a:rPr lang="en-US" sz="2000" spc="120">
                <a:solidFill>
                  <a:srgbClr val="000000"/>
                </a:solidFill>
                <a:latin typeface="Montserrat"/>
                <a:ea typeface="Montserrat"/>
                <a:cs typeface="Montserrat"/>
                <a:sym typeface="Montserrat"/>
              </a:rPr>
              <a:t>MUSTANG MEDICINE</a:t>
            </a:r>
          </a:p>
        </p:txBody>
      </p:sp>
      <p:sp>
        <p:nvSpPr>
          <p:cNvPr name="TextBox 12" id="12"/>
          <p:cNvSpPr txBox="true"/>
          <p:nvPr/>
        </p:nvSpPr>
        <p:spPr>
          <a:xfrm rot="0">
            <a:off x="10288550" y="6855198"/>
            <a:ext cx="4521546" cy="382271"/>
          </a:xfrm>
          <a:prstGeom prst="rect">
            <a:avLst/>
          </a:prstGeom>
        </p:spPr>
        <p:txBody>
          <a:bodyPr anchor="t" rtlCol="false" tIns="0" lIns="0" bIns="0" rIns="0">
            <a:spAutoFit/>
          </a:bodyPr>
          <a:lstStyle/>
          <a:p>
            <a:pPr algn="l">
              <a:lnSpc>
                <a:spcPts val="3079"/>
              </a:lnSpc>
              <a:spcBef>
                <a:spcPct val="0"/>
              </a:spcBef>
            </a:pPr>
            <a:r>
              <a:rPr lang="en-US" sz="2199" spc="-32">
                <a:solidFill>
                  <a:srgbClr val="000000"/>
                </a:solidFill>
                <a:latin typeface="HK Grotesk Pro"/>
                <a:ea typeface="HK Grotesk Pro"/>
                <a:cs typeface="HK Grotesk Pro"/>
                <a:sym typeface="HK Grotesk Pro"/>
              </a:rPr>
              <a:t>September 26-29, 2024</a:t>
            </a:r>
          </a:p>
        </p:txBody>
      </p:sp>
      <p:sp>
        <p:nvSpPr>
          <p:cNvPr name="TextBox 13" id="13"/>
          <p:cNvSpPr txBox="true"/>
          <p:nvPr/>
        </p:nvSpPr>
        <p:spPr>
          <a:xfrm rot="0">
            <a:off x="451814" y="1288617"/>
            <a:ext cx="7054906" cy="1864847"/>
          </a:xfrm>
          <a:prstGeom prst="rect">
            <a:avLst/>
          </a:prstGeom>
        </p:spPr>
        <p:txBody>
          <a:bodyPr anchor="t" rtlCol="false" tIns="0" lIns="0" bIns="0" rIns="0">
            <a:spAutoFit/>
          </a:bodyPr>
          <a:lstStyle/>
          <a:p>
            <a:pPr algn="ctr">
              <a:lnSpc>
                <a:spcPts val="16199"/>
              </a:lnSpc>
              <a:spcBef>
                <a:spcPct val="0"/>
              </a:spcBef>
            </a:pPr>
            <a:r>
              <a:rPr lang="en-US" sz="8999" spc="-179">
                <a:solidFill>
                  <a:srgbClr val="000000"/>
                </a:solidFill>
                <a:latin typeface="Cardo"/>
                <a:ea typeface="Cardo"/>
                <a:cs typeface="Cardo"/>
                <a:sym typeface="Cardo"/>
              </a:rPr>
              <a:t>R</a:t>
            </a:r>
            <a:r>
              <a:rPr lang="en-US" sz="8999" spc="-179">
                <a:solidFill>
                  <a:srgbClr val="000000"/>
                </a:solidFill>
                <a:latin typeface="Cardo"/>
                <a:ea typeface="Cardo"/>
                <a:cs typeface="Cardo"/>
                <a:sym typeface="Cardo"/>
              </a:rPr>
              <a:t>eWilding </a:t>
            </a:r>
          </a:p>
        </p:txBody>
      </p:sp>
      <p:sp>
        <p:nvSpPr>
          <p:cNvPr name="TextBox 14" id="14"/>
          <p:cNvSpPr txBox="true"/>
          <p:nvPr/>
        </p:nvSpPr>
        <p:spPr>
          <a:xfrm rot="0">
            <a:off x="1257124" y="2653431"/>
            <a:ext cx="2511054" cy="1047750"/>
          </a:xfrm>
          <a:prstGeom prst="rect">
            <a:avLst/>
          </a:prstGeom>
        </p:spPr>
        <p:txBody>
          <a:bodyPr anchor="t" rtlCol="false" tIns="0" lIns="0" bIns="0" rIns="0">
            <a:spAutoFit/>
          </a:bodyPr>
          <a:lstStyle/>
          <a:p>
            <a:pPr algn="ctr">
              <a:lnSpc>
                <a:spcPts val="9000"/>
              </a:lnSpc>
              <a:spcBef>
                <a:spcPct val="0"/>
              </a:spcBef>
            </a:pPr>
            <a:r>
              <a:rPr lang="en-US" sz="5000" spc="-100">
                <a:solidFill>
                  <a:srgbClr val="000000"/>
                </a:solidFill>
                <a:latin typeface="Cardo"/>
                <a:ea typeface="Cardo"/>
                <a:cs typeface="Cardo"/>
                <a:sym typeface="Cardo"/>
              </a:rPr>
              <a:t>EVENTS</a:t>
            </a:r>
          </a:p>
        </p:txBody>
      </p:sp>
      <p:sp>
        <p:nvSpPr>
          <p:cNvPr name="TextBox 15" id="15"/>
          <p:cNvSpPr txBox="true"/>
          <p:nvPr/>
        </p:nvSpPr>
        <p:spPr>
          <a:xfrm rot="0">
            <a:off x="10288550" y="8069815"/>
            <a:ext cx="4521546" cy="530225"/>
          </a:xfrm>
          <a:prstGeom prst="rect">
            <a:avLst/>
          </a:prstGeom>
        </p:spPr>
        <p:txBody>
          <a:bodyPr anchor="t" rtlCol="false" tIns="0" lIns="0" bIns="0" rIns="0">
            <a:spAutoFit/>
          </a:bodyPr>
          <a:lstStyle/>
          <a:p>
            <a:pPr algn="l">
              <a:lnSpc>
                <a:spcPts val="3999"/>
              </a:lnSpc>
            </a:pPr>
            <a:r>
              <a:rPr lang="en-US" sz="3999" u="sng">
                <a:solidFill>
                  <a:srgbClr val="000000"/>
                </a:solidFill>
                <a:latin typeface="Cardo"/>
                <a:ea typeface="Cardo"/>
                <a:cs typeface="Cardo"/>
                <a:sym typeface="Cardo"/>
                <a:hlinkClick r:id="rId8" tooltip="https://mustangmedicine.com/rewilding-events/p/7th-rewilding-4-day-immersive-s2rwh-bl2d7-7dzcy-xfap2-wkr7c-f98cl-gyghz-t5c84-4l4nw-ytywy"/>
              </a:rPr>
              <a:t>REWILDING 19</a:t>
            </a:r>
          </a:p>
        </p:txBody>
      </p:sp>
      <p:sp>
        <p:nvSpPr>
          <p:cNvPr name="TextBox 16" id="16"/>
          <p:cNvSpPr txBox="true"/>
          <p:nvPr/>
        </p:nvSpPr>
        <p:spPr>
          <a:xfrm rot="0">
            <a:off x="10288550" y="8876029"/>
            <a:ext cx="4521546" cy="382271"/>
          </a:xfrm>
          <a:prstGeom prst="rect">
            <a:avLst/>
          </a:prstGeom>
        </p:spPr>
        <p:txBody>
          <a:bodyPr anchor="t" rtlCol="false" tIns="0" lIns="0" bIns="0" rIns="0">
            <a:spAutoFit/>
          </a:bodyPr>
          <a:lstStyle/>
          <a:p>
            <a:pPr algn="l">
              <a:lnSpc>
                <a:spcPts val="3079"/>
              </a:lnSpc>
              <a:spcBef>
                <a:spcPct val="0"/>
              </a:spcBef>
            </a:pPr>
            <a:r>
              <a:rPr lang="en-US" sz="2199" spc="-32">
                <a:solidFill>
                  <a:srgbClr val="000000"/>
                </a:solidFill>
                <a:latin typeface="HK Grotesk Pro"/>
                <a:ea typeface="HK Grotesk Pro"/>
                <a:cs typeface="HK Grotesk Pro"/>
                <a:sym typeface="HK Grotesk Pro"/>
              </a:rPr>
              <a:t>October 24-27, 2024</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CFCCC8"/>
        </a:solidFill>
      </p:bgPr>
    </p:bg>
    <p:spTree>
      <p:nvGrpSpPr>
        <p:cNvPr id="1" name=""/>
        <p:cNvGrpSpPr/>
        <p:nvPr/>
      </p:nvGrpSpPr>
      <p:grpSpPr>
        <a:xfrm>
          <a:off x="0" y="0"/>
          <a:ext cx="0" cy="0"/>
          <a:chOff x="0" y="0"/>
          <a:chExt cx="0" cy="0"/>
        </a:xfrm>
      </p:grpSpPr>
      <p:grpSp>
        <p:nvGrpSpPr>
          <p:cNvPr name="Group 2" id="2"/>
          <p:cNvGrpSpPr/>
          <p:nvPr/>
        </p:nvGrpSpPr>
        <p:grpSpPr>
          <a:xfrm rot="0">
            <a:off x="1348921" y="4413564"/>
            <a:ext cx="3422811" cy="3363860"/>
            <a:chOff x="0" y="0"/>
            <a:chExt cx="4563749" cy="4485146"/>
          </a:xfrm>
        </p:grpSpPr>
        <p:pic>
          <p:nvPicPr>
            <p:cNvPr name="Picture 3" id="3"/>
            <p:cNvPicPr>
              <a:picLocks noChangeAspect="true"/>
            </p:cNvPicPr>
            <p:nvPr/>
          </p:nvPicPr>
          <p:blipFill>
            <a:blip r:embed="rId2"/>
            <a:srcRect l="11842" t="0" r="11842" b="0"/>
            <a:stretch>
              <a:fillRect/>
            </a:stretch>
          </p:blipFill>
          <p:spPr>
            <a:xfrm flipH="false" flipV="false">
              <a:off x="0" y="0"/>
              <a:ext cx="4563749" cy="4485146"/>
            </a:xfrm>
            <a:prstGeom prst="rect">
              <a:avLst/>
            </a:prstGeom>
          </p:spPr>
        </p:pic>
      </p:grpSp>
      <p:grpSp>
        <p:nvGrpSpPr>
          <p:cNvPr name="Group 4" id="4"/>
          <p:cNvGrpSpPr/>
          <p:nvPr/>
        </p:nvGrpSpPr>
        <p:grpSpPr>
          <a:xfrm rot="0">
            <a:off x="5631146" y="4413564"/>
            <a:ext cx="3422811" cy="3363860"/>
            <a:chOff x="0" y="0"/>
            <a:chExt cx="4563749" cy="4485146"/>
          </a:xfrm>
        </p:grpSpPr>
        <p:pic>
          <p:nvPicPr>
            <p:cNvPr name="Picture 5" id="5"/>
            <p:cNvPicPr>
              <a:picLocks noChangeAspect="true"/>
            </p:cNvPicPr>
            <p:nvPr/>
          </p:nvPicPr>
          <p:blipFill>
            <a:blip r:embed="rId3"/>
            <a:srcRect l="0" t="13145" r="0" b="13145"/>
            <a:stretch>
              <a:fillRect/>
            </a:stretch>
          </p:blipFill>
          <p:spPr>
            <a:xfrm flipH="false" flipV="false">
              <a:off x="0" y="0"/>
              <a:ext cx="4563749" cy="4485146"/>
            </a:xfrm>
            <a:prstGeom prst="rect">
              <a:avLst/>
            </a:prstGeom>
          </p:spPr>
        </p:pic>
      </p:grpSp>
      <p:grpSp>
        <p:nvGrpSpPr>
          <p:cNvPr name="Group 6" id="6"/>
          <p:cNvGrpSpPr/>
          <p:nvPr/>
        </p:nvGrpSpPr>
        <p:grpSpPr>
          <a:xfrm rot="0">
            <a:off x="9969985" y="4413564"/>
            <a:ext cx="3422811" cy="3363860"/>
            <a:chOff x="0" y="0"/>
            <a:chExt cx="4563749" cy="4485146"/>
          </a:xfrm>
        </p:grpSpPr>
        <p:pic>
          <p:nvPicPr>
            <p:cNvPr name="Picture 7" id="7"/>
            <p:cNvPicPr>
              <a:picLocks noChangeAspect="true"/>
            </p:cNvPicPr>
            <p:nvPr/>
          </p:nvPicPr>
          <p:blipFill>
            <a:blip r:embed="rId4"/>
            <a:srcRect l="36" t="0" r="36" b="0"/>
            <a:stretch>
              <a:fillRect/>
            </a:stretch>
          </p:blipFill>
          <p:spPr>
            <a:xfrm flipH="false" flipV="false">
              <a:off x="0" y="0"/>
              <a:ext cx="4563749" cy="4485146"/>
            </a:xfrm>
            <a:prstGeom prst="rect">
              <a:avLst/>
            </a:prstGeom>
          </p:spPr>
        </p:pic>
      </p:grpSp>
      <p:grpSp>
        <p:nvGrpSpPr>
          <p:cNvPr name="Group 8" id="8"/>
          <p:cNvGrpSpPr/>
          <p:nvPr/>
        </p:nvGrpSpPr>
        <p:grpSpPr>
          <a:xfrm rot="0">
            <a:off x="14218781" y="4413564"/>
            <a:ext cx="3422811" cy="3363860"/>
            <a:chOff x="0" y="0"/>
            <a:chExt cx="4563749" cy="4485146"/>
          </a:xfrm>
        </p:grpSpPr>
        <p:pic>
          <p:nvPicPr>
            <p:cNvPr name="Picture 9" id="9"/>
            <p:cNvPicPr>
              <a:picLocks noChangeAspect="true"/>
            </p:cNvPicPr>
            <p:nvPr/>
          </p:nvPicPr>
          <p:blipFill>
            <a:blip r:embed="rId5"/>
            <a:srcRect l="16082" t="0" r="16082" b="0"/>
            <a:stretch>
              <a:fillRect/>
            </a:stretch>
          </p:blipFill>
          <p:spPr>
            <a:xfrm flipH="false" flipV="false">
              <a:off x="0" y="0"/>
              <a:ext cx="4563749" cy="4485146"/>
            </a:xfrm>
            <a:prstGeom prst="rect">
              <a:avLst/>
            </a:prstGeom>
          </p:spPr>
        </p:pic>
      </p:grpSp>
      <p:sp>
        <p:nvSpPr>
          <p:cNvPr name="TextBox 10" id="10"/>
          <p:cNvSpPr txBox="true"/>
          <p:nvPr/>
        </p:nvSpPr>
        <p:spPr>
          <a:xfrm rot="0">
            <a:off x="1348921" y="8261483"/>
            <a:ext cx="4600428" cy="336875"/>
          </a:xfrm>
          <a:prstGeom prst="rect">
            <a:avLst/>
          </a:prstGeom>
        </p:spPr>
        <p:txBody>
          <a:bodyPr anchor="t" rtlCol="false" tIns="0" lIns="0" bIns="0" rIns="0">
            <a:spAutoFit/>
          </a:bodyPr>
          <a:lstStyle/>
          <a:p>
            <a:pPr algn="l">
              <a:lnSpc>
                <a:spcPts val="2585"/>
              </a:lnSpc>
            </a:pPr>
            <a:r>
              <a:rPr lang="en-US" sz="2585">
                <a:solidFill>
                  <a:srgbClr val="000000"/>
                </a:solidFill>
                <a:latin typeface="Cardo"/>
                <a:ea typeface="Cardo"/>
                <a:cs typeface="Cardo"/>
                <a:sym typeface="Cardo"/>
              </a:rPr>
              <a:t>Group Facilitation</a:t>
            </a:r>
          </a:p>
        </p:txBody>
      </p:sp>
      <p:sp>
        <p:nvSpPr>
          <p:cNvPr name="TextBox 11" id="11"/>
          <p:cNvSpPr txBox="true"/>
          <p:nvPr/>
        </p:nvSpPr>
        <p:spPr>
          <a:xfrm rot="0">
            <a:off x="5721189" y="8261483"/>
            <a:ext cx="3332769" cy="665229"/>
          </a:xfrm>
          <a:prstGeom prst="rect">
            <a:avLst/>
          </a:prstGeom>
        </p:spPr>
        <p:txBody>
          <a:bodyPr anchor="t" rtlCol="false" tIns="0" lIns="0" bIns="0" rIns="0">
            <a:spAutoFit/>
          </a:bodyPr>
          <a:lstStyle/>
          <a:p>
            <a:pPr algn="l">
              <a:lnSpc>
                <a:spcPts val="2585"/>
              </a:lnSpc>
            </a:pPr>
            <a:r>
              <a:rPr lang="en-US" sz="2585">
                <a:solidFill>
                  <a:srgbClr val="000000"/>
                </a:solidFill>
                <a:latin typeface="Cardo"/>
                <a:ea typeface="Cardo"/>
                <a:cs typeface="Cardo"/>
                <a:sym typeface="Cardo"/>
              </a:rPr>
              <a:t>Daily Cold Plunge</a:t>
            </a:r>
          </a:p>
          <a:p>
            <a:pPr algn="l">
              <a:lnSpc>
                <a:spcPts val="2585"/>
              </a:lnSpc>
            </a:pPr>
            <a:r>
              <a:rPr lang="en-US" sz="2585">
                <a:solidFill>
                  <a:srgbClr val="000000"/>
                </a:solidFill>
                <a:latin typeface="Cardo"/>
                <a:ea typeface="Cardo"/>
                <a:cs typeface="Cardo"/>
                <a:sym typeface="Cardo"/>
              </a:rPr>
              <a:t>&amp; Yoga</a:t>
            </a:r>
          </a:p>
        </p:txBody>
      </p:sp>
      <p:sp>
        <p:nvSpPr>
          <p:cNvPr name="TextBox 12" id="12"/>
          <p:cNvSpPr txBox="true"/>
          <p:nvPr/>
        </p:nvSpPr>
        <p:spPr>
          <a:xfrm rot="0">
            <a:off x="9969985" y="8214233"/>
            <a:ext cx="3332769" cy="665229"/>
          </a:xfrm>
          <a:prstGeom prst="rect">
            <a:avLst/>
          </a:prstGeom>
        </p:spPr>
        <p:txBody>
          <a:bodyPr anchor="t" rtlCol="false" tIns="0" lIns="0" bIns="0" rIns="0">
            <a:spAutoFit/>
          </a:bodyPr>
          <a:lstStyle/>
          <a:p>
            <a:pPr algn="l">
              <a:lnSpc>
                <a:spcPts val="2585"/>
              </a:lnSpc>
            </a:pPr>
            <a:r>
              <a:rPr lang="en-US" sz="2585">
                <a:solidFill>
                  <a:srgbClr val="000000"/>
                </a:solidFill>
                <a:latin typeface="Cardo"/>
                <a:ea typeface="Cardo"/>
                <a:cs typeface="Cardo"/>
                <a:sym typeface="Cardo"/>
              </a:rPr>
              <a:t>Mustang Lay Down Ceremony</a:t>
            </a:r>
          </a:p>
        </p:txBody>
      </p:sp>
      <p:sp>
        <p:nvSpPr>
          <p:cNvPr name="TextBox 13" id="13"/>
          <p:cNvSpPr txBox="true"/>
          <p:nvPr/>
        </p:nvSpPr>
        <p:spPr>
          <a:xfrm rot="0">
            <a:off x="1348921" y="1273117"/>
            <a:ext cx="14363531" cy="1117600"/>
          </a:xfrm>
          <a:prstGeom prst="rect">
            <a:avLst/>
          </a:prstGeom>
        </p:spPr>
        <p:txBody>
          <a:bodyPr anchor="t" rtlCol="false" tIns="0" lIns="0" bIns="0" rIns="0">
            <a:spAutoFit/>
          </a:bodyPr>
          <a:lstStyle/>
          <a:p>
            <a:pPr algn="l">
              <a:lnSpc>
                <a:spcPts val="4399"/>
              </a:lnSpc>
            </a:pPr>
          </a:p>
          <a:p>
            <a:pPr algn="l" marL="0" indent="0" lvl="0">
              <a:lnSpc>
                <a:spcPts val="4399"/>
              </a:lnSpc>
            </a:pPr>
            <a:r>
              <a:rPr lang="en-US" sz="3999" spc="47">
                <a:solidFill>
                  <a:srgbClr val="1F1512"/>
                </a:solidFill>
                <a:latin typeface="Cardo"/>
                <a:ea typeface="Cardo"/>
                <a:cs typeface="Cardo"/>
                <a:sym typeface="Cardo"/>
              </a:rPr>
              <a:t>IMMERSIVE EXPERIENCE</a:t>
            </a:r>
          </a:p>
        </p:txBody>
      </p:sp>
      <p:sp>
        <p:nvSpPr>
          <p:cNvPr name="TextBox 14" id="14"/>
          <p:cNvSpPr txBox="true"/>
          <p:nvPr/>
        </p:nvSpPr>
        <p:spPr>
          <a:xfrm rot="0">
            <a:off x="287646" y="136469"/>
            <a:ext cx="7054906" cy="1676398"/>
          </a:xfrm>
          <a:prstGeom prst="rect">
            <a:avLst/>
          </a:prstGeom>
        </p:spPr>
        <p:txBody>
          <a:bodyPr anchor="t" rtlCol="false" tIns="0" lIns="0" bIns="0" rIns="0">
            <a:spAutoFit/>
          </a:bodyPr>
          <a:lstStyle/>
          <a:p>
            <a:pPr algn="ctr">
              <a:lnSpc>
                <a:spcPts val="14400"/>
              </a:lnSpc>
              <a:spcBef>
                <a:spcPct val="0"/>
              </a:spcBef>
            </a:pPr>
            <a:r>
              <a:rPr lang="en-US" sz="8000" spc="-160">
                <a:solidFill>
                  <a:srgbClr val="000000"/>
                </a:solidFill>
                <a:latin typeface="Cardo"/>
                <a:ea typeface="Cardo"/>
                <a:cs typeface="Cardo"/>
                <a:sym typeface="Cardo"/>
              </a:rPr>
              <a:t>R</a:t>
            </a:r>
            <a:r>
              <a:rPr lang="en-US" sz="8000" spc="-160">
                <a:solidFill>
                  <a:srgbClr val="000000"/>
                </a:solidFill>
                <a:latin typeface="Cardo"/>
                <a:ea typeface="Cardo"/>
                <a:cs typeface="Cardo"/>
                <a:sym typeface="Cardo"/>
              </a:rPr>
              <a:t>eWilding </a:t>
            </a:r>
          </a:p>
        </p:txBody>
      </p:sp>
      <p:sp>
        <p:nvSpPr>
          <p:cNvPr name="TextBox 15" id="15"/>
          <p:cNvSpPr txBox="true"/>
          <p:nvPr/>
        </p:nvSpPr>
        <p:spPr>
          <a:xfrm rot="0">
            <a:off x="1348921" y="2671730"/>
            <a:ext cx="16292671" cy="1313209"/>
          </a:xfrm>
          <a:prstGeom prst="rect">
            <a:avLst/>
          </a:prstGeom>
        </p:spPr>
        <p:txBody>
          <a:bodyPr anchor="t" rtlCol="false" tIns="0" lIns="0" bIns="0" rIns="0">
            <a:spAutoFit/>
          </a:bodyPr>
          <a:lstStyle/>
          <a:p>
            <a:pPr algn="l">
              <a:lnSpc>
                <a:spcPts val="3599"/>
              </a:lnSpc>
            </a:pPr>
            <a:r>
              <a:rPr lang="en-US" sz="1999">
                <a:solidFill>
                  <a:srgbClr val="000000"/>
                </a:solidFill>
                <a:latin typeface="HK Grotesk Pro"/>
                <a:ea typeface="HK Grotesk Pro"/>
                <a:cs typeface="HK Grotesk Pro"/>
                <a:sym typeface="HK Grotesk Pro"/>
              </a:rPr>
              <a:t>Hosted at The Holmstead Resort in picturesque Southern Utah, our 4-day experience is fully immersive . Guests will enjoy private cabin accommodations, healthful food, support of a community and deeply connecting experiences carefully curated from years of exploration. The end result is one of transformation, growth and unlocking one’s potential. </a:t>
            </a:r>
          </a:p>
        </p:txBody>
      </p:sp>
      <p:sp>
        <p:nvSpPr>
          <p:cNvPr name="TextBox 16" id="16"/>
          <p:cNvSpPr txBox="true"/>
          <p:nvPr/>
        </p:nvSpPr>
        <p:spPr>
          <a:xfrm rot="0">
            <a:off x="14263802" y="8214233"/>
            <a:ext cx="3332769" cy="336875"/>
          </a:xfrm>
          <a:prstGeom prst="rect">
            <a:avLst/>
          </a:prstGeom>
        </p:spPr>
        <p:txBody>
          <a:bodyPr anchor="t" rtlCol="false" tIns="0" lIns="0" bIns="0" rIns="0">
            <a:spAutoFit/>
          </a:bodyPr>
          <a:lstStyle/>
          <a:p>
            <a:pPr algn="l">
              <a:lnSpc>
                <a:spcPts val="2585"/>
              </a:lnSpc>
            </a:pPr>
            <a:r>
              <a:rPr lang="en-US" sz="2585">
                <a:solidFill>
                  <a:srgbClr val="000000"/>
                </a:solidFill>
                <a:latin typeface="Cardo"/>
                <a:ea typeface="Cardo"/>
                <a:cs typeface="Cardo"/>
                <a:sym typeface="Cardo"/>
              </a:rPr>
              <a:t>Breathwork</a:t>
            </a:r>
          </a:p>
        </p:txBody>
      </p:sp>
      <p:sp>
        <p:nvSpPr>
          <p:cNvPr name="TextBox 17" id="17"/>
          <p:cNvSpPr txBox="true"/>
          <p:nvPr/>
        </p:nvSpPr>
        <p:spPr>
          <a:xfrm rot="0">
            <a:off x="13262236" y="9809632"/>
            <a:ext cx="3997064" cy="212090"/>
          </a:xfrm>
          <a:prstGeom prst="rect">
            <a:avLst/>
          </a:prstGeom>
        </p:spPr>
        <p:txBody>
          <a:bodyPr anchor="t" rtlCol="false" tIns="0" lIns="0" bIns="0" rIns="0">
            <a:spAutoFit/>
          </a:bodyPr>
          <a:lstStyle/>
          <a:p>
            <a:pPr algn="r">
              <a:lnSpc>
                <a:spcPts val="1600"/>
              </a:lnSpc>
            </a:pPr>
            <a:r>
              <a:rPr lang="en-US" sz="1600" spc="96">
                <a:solidFill>
                  <a:srgbClr val="000000"/>
                </a:solidFill>
                <a:latin typeface="IBM Plex Sans"/>
                <a:ea typeface="IBM Plex Sans"/>
                <a:cs typeface="IBM Plex Sans"/>
                <a:sym typeface="IBM Plex Sans"/>
              </a:rPr>
              <a:t>Page / 14</a:t>
            </a:r>
          </a:p>
        </p:txBody>
      </p:sp>
      <p:sp>
        <p:nvSpPr>
          <p:cNvPr name="TextBox 18" id="18"/>
          <p:cNvSpPr txBox="true"/>
          <p:nvPr/>
        </p:nvSpPr>
        <p:spPr>
          <a:xfrm rot="0">
            <a:off x="1262792" y="9669931"/>
            <a:ext cx="2975744" cy="260351"/>
          </a:xfrm>
          <a:prstGeom prst="rect">
            <a:avLst/>
          </a:prstGeom>
        </p:spPr>
        <p:txBody>
          <a:bodyPr anchor="t" rtlCol="false" tIns="0" lIns="0" bIns="0" rIns="0">
            <a:spAutoFit/>
          </a:bodyPr>
          <a:lstStyle/>
          <a:p>
            <a:pPr algn="ctr">
              <a:lnSpc>
                <a:spcPts val="2000"/>
              </a:lnSpc>
              <a:spcBef>
                <a:spcPct val="0"/>
              </a:spcBef>
            </a:pPr>
            <a:r>
              <a:rPr lang="en-US" sz="2000" spc="120">
                <a:solidFill>
                  <a:srgbClr val="000000"/>
                </a:solidFill>
                <a:latin typeface="Montserrat"/>
                <a:ea typeface="Montserrat"/>
                <a:cs typeface="Montserrat"/>
                <a:sym typeface="Montserrat"/>
              </a:rPr>
              <a:t>MUSTANG MEDICINE</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D3CABD"/>
        </a:solidFill>
      </p:bgPr>
    </p:bg>
    <p:spTree>
      <p:nvGrpSpPr>
        <p:cNvPr id="1" name=""/>
        <p:cNvGrpSpPr/>
        <p:nvPr/>
      </p:nvGrpSpPr>
      <p:grpSpPr>
        <a:xfrm>
          <a:off x="0" y="0"/>
          <a:ext cx="0" cy="0"/>
          <a:chOff x="0" y="0"/>
          <a:chExt cx="0" cy="0"/>
        </a:xfrm>
      </p:grpSpPr>
      <p:grpSp>
        <p:nvGrpSpPr>
          <p:cNvPr name="Group 2" id="2"/>
          <p:cNvGrpSpPr/>
          <p:nvPr/>
        </p:nvGrpSpPr>
        <p:grpSpPr>
          <a:xfrm rot="0">
            <a:off x="-207496" y="0"/>
            <a:ext cx="8884925" cy="10287000"/>
            <a:chOff x="0" y="0"/>
            <a:chExt cx="5099046" cy="5903695"/>
          </a:xfrm>
        </p:grpSpPr>
        <p:sp>
          <p:nvSpPr>
            <p:cNvPr name="Freeform 3" id="3"/>
            <p:cNvSpPr/>
            <p:nvPr/>
          </p:nvSpPr>
          <p:spPr>
            <a:xfrm flipH="false" flipV="false" rot="0">
              <a:off x="0" y="0"/>
              <a:ext cx="5099046" cy="5903695"/>
            </a:xfrm>
            <a:custGeom>
              <a:avLst/>
              <a:gdLst/>
              <a:ahLst/>
              <a:cxnLst/>
              <a:rect r="r" b="b" t="t" l="l"/>
              <a:pathLst>
                <a:path h="5903695" w="5099046">
                  <a:moveTo>
                    <a:pt x="0" y="0"/>
                  </a:moveTo>
                  <a:lnTo>
                    <a:pt x="5099046" y="0"/>
                  </a:lnTo>
                  <a:lnTo>
                    <a:pt x="5099046" y="5903695"/>
                  </a:lnTo>
                  <a:lnTo>
                    <a:pt x="0" y="5903695"/>
                  </a:lnTo>
                  <a:close/>
                </a:path>
              </a:pathLst>
            </a:custGeom>
            <a:solidFill>
              <a:srgbClr val="B09375"/>
            </a:solidFill>
          </p:spPr>
        </p:sp>
      </p:grpSp>
      <p:sp>
        <p:nvSpPr>
          <p:cNvPr name="TextBox 4" id="4"/>
          <p:cNvSpPr txBox="true"/>
          <p:nvPr/>
        </p:nvSpPr>
        <p:spPr>
          <a:xfrm rot="0">
            <a:off x="1028700" y="7378065"/>
            <a:ext cx="5732277" cy="275286"/>
          </a:xfrm>
          <a:prstGeom prst="rect">
            <a:avLst/>
          </a:prstGeom>
        </p:spPr>
        <p:txBody>
          <a:bodyPr anchor="t" rtlCol="false" tIns="0" lIns="0" bIns="0" rIns="0">
            <a:spAutoFit/>
          </a:bodyPr>
          <a:lstStyle/>
          <a:p>
            <a:pPr algn="l">
              <a:lnSpc>
                <a:spcPts val="2380"/>
              </a:lnSpc>
              <a:spcBef>
                <a:spcPct val="0"/>
              </a:spcBef>
            </a:pPr>
            <a:r>
              <a:rPr lang="en-US" sz="1700" spc="-25">
                <a:solidFill>
                  <a:srgbClr val="000000"/>
                </a:solidFill>
                <a:latin typeface="IBM Plex Sans"/>
                <a:ea typeface="IBM Plex Sans"/>
                <a:cs typeface="IBM Plex Sans"/>
                <a:sym typeface="IBM Plex Sans"/>
              </a:rPr>
              <a:t>571-251-6567</a:t>
            </a:r>
          </a:p>
        </p:txBody>
      </p:sp>
      <p:sp>
        <p:nvSpPr>
          <p:cNvPr name="TextBox 5" id="5"/>
          <p:cNvSpPr txBox="true"/>
          <p:nvPr/>
        </p:nvSpPr>
        <p:spPr>
          <a:xfrm rot="0">
            <a:off x="1066408" y="7978989"/>
            <a:ext cx="5732277" cy="339725"/>
          </a:xfrm>
          <a:prstGeom prst="rect">
            <a:avLst/>
          </a:prstGeom>
        </p:spPr>
        <p:txBody>
          <a:bodyPr anchor="t" rtlCol="false" tIns="0" lIns="0" bIns="0" rIns="0">
            <a:spAutoFit/>
          </a:bodyPr>
          <a:lstStyle/>
          <a:p>
            <a:pPr algn="l">
              <a:lnSpc>
                <a:spcPts val="2800"/>
              </a:lnSpc>
              <a:spcBef>
                <a:spcPct val="0"/>
              </a:spcBef>
            </a:pPr>
            <a:r>
              <a:rPr lang="en-US" sz="2000" spc="-30">
                <a:solidFill>
                  <a:srgbClr val="000000"/>
                </a:solidFill>
                <a:latin typeface="Montserrat"/>
                <a:ea typeface="Montserrat"/>
                <a:cs typeface="Montserrat"/>
                <a:sym typeface="Montserrat"/>
              </a:rPr>
              <a:t>INFO@MUSTANGMEDICINE.COM</a:t>
            </a:r>
          </a:p>
        </p:txBody>
      </p:sp>
      <p:sp>
        <p:nvSpPr>
          <p:cNvPr name="TextBox 6" id="6"/>
          <p:cNvSpPr txBox="true"/>
          <p:nvPr/>
        </p:nvSpPr>
        <p:spPr>
          <a:xfrm rot="0">
            <a:off x="1066408" y="8507796"/>
            <a:ext cx="5732277" cy="339725"/>
          </a:xfrm>
          <a:prstGeom prst="rect">
            <a:avLst/>
          </a:prstGeom>
        </p:spPr>
        <p:txBody>
          <a:bodyPr anchor="t" rtlCol="false" tIns="0" lIns="0" bIns="0" rIns="0">
            <a:spAutoFit/>
          </a:bodyPr>
          <a:lstStyle/>
          <a:p>
            <a:pPr algn="l">
              <a:lnSpc>
                <a:spcPts val="2800"/>
              </a:lnSpc>
              <a:spcBef>
                <a:spcPct val="0"/>
              </a:spcBef>
            </a:pPr>
            <a:r>
              <a:rPr lang="en-US" sz="2000" spc="-30">
                <a:solidFill>
                  <a:srgbClr val="000000"/>
                </a:solidFill>
                <a:latin typeface="Montserrat"/>
                <a:ea typeface="Montserrat"/>
                <a:cs typeface="Montserrat"/>
                <a:sym typeface="Montserrat"/>
              </a:rPr>
              <a:t>MUSTANGMEDICINE.COM</a:t>
            </a:r>
          </a:p>
        </p:txBody>
      </p:sp>
      <p:grpSp>
        <p:nvGrpSpPr>
          <p:cNvPr name="Group 7" id="7"/>
          <p:cNvGrpSpPr/>
          <p:nvPr/>
        </p:nvGrpSpPr>
        <p:grpSpPr>
          <a:xfrm rot="0">
            <a:off x="6384684" y="2437248"/>
            <a:ext cx="11903316" cy="4607441"/>
            <a:chOff x="0" y="0"/>
            <a:chExt cx="15871087" cy="6143255"/>
          </a:xfrm>
        </p:grpSpPr>
        <p:pic>
          <p:nvPicPr>
            <p:cNvPr name="Picture 8" id="8"/>
            <p:cNvPicPr>
              <a:picLocks noChangeAspect="true"/>
            </p:cNvPicPr>
            <p:nvPr/>
          </p:nvPicPr>
          <p:blipFill>
            <a:blip r:embed="rId2"/>
            <a:srcRect l="0" t="24195" r="0" b="24195"/>
            <a:stretch>
              <a:fillRect/>
            </a:stretch>
          </p:blipFill>
          <p:spPr>
            <a:xfrm flipH="false" flipV="false">
              <a:off x="0" y="0"/>
              <a:ext cx="15871087" cy="6143255"/>
            </a:xfrm>
            <a:prstGeom prst="rect">
              <a:avLst/>
            </a:prstGeom>
          </p:spPr>
        </p:pic>
      </p:grpSp>
      <p:sp>
        <p:nvSpPr>
          <p:cNvPr name="TextBox 9" id="9"/>
          <p:cNvSpPr txBox="true"/>
          <p:nvPr/>
        </p:nvSpPr>
        <p:spPr>
          <a:xfrm rot="0">
            <a:off x="13262236" y="9434265"/>
            <a:ext cx="3997064" cy="212090"/>
          </a:xfrm>
          <a:prstGeom prst="rect">
            <a:avLst/>
          </a:prstGeom>
        </p:spPr>
        <p:txBody>
          <a:bodyPr anchor="t" rtlCol="false" tIns="0" lIns="0" bIns="0" rIns="0">
            <a:spAutoFit/>
          </a:bodyPr>
          <a:lstStyle/>
          <a:p>
            <a:pPr algn="r">
              <a:lnSpc>
                <a:spcPts val="1600"/>
              </a:lnSpc>
            </a:pPr>
            <a:r>
              <a:rPr lang="en-US" sz="1600" spc="96">
                <a:solidFill>
                  <a:srgbClr val="000000"/>
                </a:solidFill>
                <a:latin typeface="IBM Plex Sans"/>
                <a:ea typeface="IBM Plex Sans"/>
                <a:cs typeface="IBM Plex Sans"/>
                <a:sym typeface="IBM Plex Sans"/>
              </a:rPr>
              <a:t>Page / 16</a:t>
            </a:r>
          </a:p>
        </p:txBody>
      </p:sp>
      <p:sp>
        <p:nvSpPr>
          <p:cNvPr name="TextBox 10" id="10"/>
          <p:cNvSpPr txBox="true"/>
          <p:nvPr/>
        </p:nvSpPr>
        <p:spPr>
          <a:xfrm rot="0">
            <a:off x="1028700" y="6254115"/>
            <a:ext cx="6177606" cy="790575"/>
          </a:xfrm>
          <a:prstGeom prst="rect">
            <a:avLst/>
          </a:prstGeom>
        </p:spPr>
        <p:txBody>
          <a:bodyPr anchor="t" rtlCol="false" tIns="0" lIns="0" bIns="0" rIns="0">
            <a:spAutoFit/>
          </a:bodyPr>
          <a:lstStyle/>
          <a:p>
            <a:pPr algn="l">
              <a:lnSpc>
                <a:spcPts val="5999"/>
              </a:lnSpc>
            </a:pPr>
            <a:r>
              <a:rPr lang="en-US" sz="5999">
                <a:solidFill>
                  <a:srgbClr val="000000"/>
                </a:solidFill>
                <a:latin typeface="IBM Plex Sans"/>
                <a:ea typeface="IBM Plex Sans"/>
                <a:cs typeface="IBM Plex Sans"/>
                <a:sym typeface="IBM Plex Sans"/>
              </a:rPr>
              <a:t>CONTACT US</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B09375"/>
        </a:solidFill>
      </p:bgPr>
    </p:bg>
    <p:spTree>
      <p:nvGrpSpPr>
        <p:cNvPr id="1" name=""/>
        <p:cNvGrpSpPr/>
        <p:nvPr/>
      </p:nvGrpSpPr>
      <p:grpSpPr>
        <a:xfrm>
          <a:off x="0" y="0"/>
          <a:ext cx="0" cy="0"/>
          <a:chOff x="0" y="0"/>
          <a:chExt cx="0" cy="0"/>
        </a:xfrm>
      </p:grpSpPr>
      <p:sp>
        <p:nvSpPr>
          <p:cNvPr name="Freeform 2" id="2"/>
          <p:cNvSpPr/>
          <p:nvPr/>
        </p:nvSpPr>
        <p:spPr>
          <a:xfrm flipH="false" flipV="false" rot="0">
            <a:off x="5539307" y="374865"/>
            <a:ext cx="7209386" cy="5407039"/>
          </a:xfrm>
          <a:custGeom>
            <a:avLst/>
            <a:gdLst/>
            <a:ahLst/>
            <a:cxnLst/>
            <a:rect r="r" b="b" t="t" l="l"/>
            <a:pathLst>
              <a:path h="5407039" w="7209386">
                <a:moveTo>
                  <a:pt x="0" y="0"/>
                </a:moveTo>
                <a:lnTo>
                  <a:pt x="7209386" y="0"/>
                </a:lnTo>
                <a:lnTo>
                  <a:pt x="7209386" y="5407040"/>
                </a:lnTo>
                <a:lnTo>
                  <a:pt x="0" y="5407040"/>
                </a:lnTo>
                <a:lnTo>
                  <a:pt x="0" y="0"/>
                </a:lnTo>
                <a:close/>
              </a:path>
            </a:pathLst>
          </a:custGeom>
          <a:blipFill>
            <a:blip r:embed="rId2"/>
            <a:stretch>
              <a:fillRect l="0" t="0" r="0" b="0"/>
            </a:stretch>
          </a:blipFill>
        </p:spPr>
      </p:sp>
      <p:sp>
        <p:nvSpPr>
          <p:cNvPr name="TextBox 3" id="3"/>
          <p:cNvSpPr txBox="true"/>
          <p:nvPr/>
        </p:nvSpPr>
        <p:spPr>
          <a:xfrm rot="0">
            <a:off x="3510197" y="6383780"/>
            <a:ext cx="11267606" cy="1609725"/>
          </a:xfrm>
          <a:prstGeom prst="rect">
            <a:avLst/>
          </a:prstGeom>
        </p:spPr>
        <p:txBody>
          <a:bodyPr anchor="t" rtlCol="false" tIns="0" lIns="0" bIns="0" rIns="0">
            <a:spAutoFit/>
          </a:bodyPr>
          <a:lstStyle/>
          <a:p>
            <a:pPr algn="ctr">
              <a:lnSpc>
                <a:spcPts val="12000"/>
              </a:lnSpc>
            </a:pPr>
            <a:r>
              <a:rPr lang="en-US" sz="12000">
                <a:solidFill>
                  <a:srgbClr val="000000"/>
                </a:solidFill>
                <a:latin typeface="HK Grotesk"/>
                <a:ea typeface="HK Grotesk"/>
                <a:cs typeface="HK Grotesk"/>
                <a:sym typeface="HK Grotesk"/>
              </a:rPr>
              <a:t>THANK YOU</a:t>
            </a:r>
          </a:p>
        </p:txBody>
      </p:sp>
      <p:sp>
        <p:nvSpPr>
          <p:cNvPr name="TextBox 4" id="4"/>
          <p:cNvSpPr txBox="true"/>
          <p:nvPr/>
        </p:nvSpPr>
        <p:spPr>
          <a:xfrm rot="0">
            <a:off x="6388283" y="8782961"/>
            <a:ext cx="5153832" cy="475339"/>
          </a:xfrm>
          <a:prstGeom prst="rect">
            <a:avLst/>
          </a:prstGeom>
        </p:spPr>
        <p:txBody>
          <a:bodyPr anchor="t" rtlCol="false" tIns="0" lIns="0" bIns="0" rIns="0">
            <a:spAutoFit/>
          </a:bodyPr>
          <a:lstStyle/>
          <a:p>
            <a:pPr algn="just">
              <a:lnSpc>
                <a:spcPts val="3930"/>
              </a:lnSpc>
            </a:pPr>
            <a:r>
              <a:rPr lang="en-US" sz="3000">
                <a:solidFill>
                  <a:srgbClr val="000000"/>
                </a:solidFill>
                <a:latin typeface="Montserrat"/>
                <a:ea typeface="Montserrat"/>
                <a:cs typeface="Montserrat"/>
                <a:sym typeface="Montserrat"/>
              </a:rPr>
              <a:t>MUSTANGMEDICINE.COM</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DCD8CD"/>
        </a:solidFill>
      </p:bgPr>
    </p:bg>
    <p:spTree>
      <p:nvGrpSpPr>
        <p:cNvPr id="1" name=""/>
        <p:cNvGrpSpPr/>
        <p:nvPr/>
      </p:nvGrpSpPr>
      <p:grpSpPr>
        <a:xfrm>
          <a:off x="0" y="0"/>
          <a:ext cx="0" cy="0"/>
          <a:chOff x="0" y="0"/>
          <a:chExt cx="0" cy="0"/>
        </a:xfrm>
      </p:grpSpPr>
      <p:sp>
        <p:nvSpPr>
          <p:cNvPr name="Freeform 2" id="2"/>
          <p:cNvSpPr/>
          <p:nvPr/>
        </p:nvSpPr>
        <p:spPr>
          <a:xfrm flipH="false" flipV="false" rot="-5400000">
            <a:off x="9083460" y="5880744"/>
            <a:ext cx="6254734" cy="500379"/>
          </a:xfrm>
          <a:custGeom>
            <a:avLst/>
            <a:gdLst/>
            <a:ahLst/>
            <a:cxnLst/>
            <a:rect r="r" b="b" t="t" l="l"/>
            <a:pathLst>
              <a:path h="500379" w="6254734">
                <a:moveTo>
                  <a:pt x="0" y="0"/>
                </a:moveTo>
                <a:lnTo>
                  <a:pt x="6254734" y="0"/>
                </a:lnTo>
                <a:lnTo>
                  <a:pt x="6254734" y="500378"/>
                </a:lnTo>
                <a:lnTo>
                  <a:pt x="0" y="50037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028700" y="1544771"/>
            <a:ext cx="3598729" cy="3598729"/>
          </a:xfrm>
          <a:custGeom>
            <a:avLst/>
            <a:gdLst/>
            <a:ahLst/>
            <a:cxnLst/>
            <a:rect r="r" b="b" t="t" l="l"/>
            <a:pathLst>
              <a:path h="3598729" w="3598729">
                <a:moveTo>
                  <a:pt x="0" y="0"/>
                </a:moveTo>
                <a:lnTo>
                  <a:pt x="3598729" y="0"/>
                </a:lnTo>
                <a:lnTo>
                  <a:pt x="3598729" y="3598729"/>
                </a:lnTo>
                <a:lnTo>
                  <a:pt x="0" y="3598729"/>
                </a:lnTo>
                <a:lnTo>
                  <a:pt x="0" y="0"/>
                </a:lnTo>
                <a:close/>
              </a:path>
            </a:pathLst>
          </a:custGeom>
          <a:blipFill>
            <a:blip r:embed="rId4"/>
            <a:stretch>
              <a:fillRect l="0" t="0" r="0" b="0"/>
            </a:stretch>
          </a:blipFill>
        </p:spPr>
      </p:sp>
      <p:sp>
        <p:nvSpPr>
          <p:cNvPr name="TextBox 4" id="4"/>
          <p:cNvSpPr txBox="true"/>
          <p:nvPr/>
        </p:nvSpPr>
        <p:spPr>
          <a:xfrm rot="0">
            <a:off x="1028700" y="5712892"/>
            <a:ext cx="10113900" cy="1469263"/>
          </a:xfrm>
          <a:prstGeom prst="rect">
            <a:avLst/>
          </a:prstGeom>
        </p:spPr>
        <p:txBody>
          <a:bodyPr anchor="t" rtlCol="false" tIns="0" lIns="0" bIns="0" rIns="0">
            <a:spAutoFit/>
          </a:bodyPr>
          <a:lstStyle/>
          <a:p>
            <a:pPr algn="l">
              <a:lnSpc>
                <a:spcPts val="11336"/>
              </a:lnSpc>
            </a:pPr>
            <a:r>
              <a:rPr lang="en-US" sz="10400" spc="-416">
                <a:solidFill>
                  <a:srgbClr val="222222"/>
                </a:solidFill>
                <a:latin typeface="Montserrat"/>
                <a:ea typeface="Montserrat"/>
                <a:cs typeface="Montserrat"/>
                <a:sym typeface="Montserrat"/>
              </a:rPr>
              <a:t>OVERVIEW</a:t>
            </a:r>
          </a:p>
        </p:txBody>
      </p:sp>
      <p:sp>
        <p:nvSpPr>
          <p:cNvPr name="TextBox 5" id="5"/>
          <p:cNvSpPr txBox="true"/>
          <p:nvPr/>
        </p:nvSpPr>
        <p:spPr>
          <a:xfrm rot="0">
            <a:off x="13279054" y="4411980"/>
            <a:ext cx="3980246" cy="4805321"/>
          </a:xfrm>
          <a:prstGeom prst="rect">
            <a:avLst/>
          </a:prstGeom>
        </p:spPr>
        <p:txBody>
          <a:bodyPr anchor="t" rtlCol="false" tIns="0" lIns="0" bIns="0" rIns="0">
            <a:spAutoFit/>
          </a:bodyPr>
          <a:lstStyle/>
          <a:p>
            <a:pPr algn="l">
              <a:lnSpc>
                <a:spcPts val="4320"/>
              </a:lnSpc>
            </a:pPr>
            <a:r>
              <a:rPr lang="en-US" sz="2400" spc="-48">
                <a:solidFill>
                  <a:srgbClr val="222222"/>
                </a:solidFill>
                <a:latin typeface="Cardo"/>
                <a:ea typeface="Cardo"/>
                <a:cs typeface="Cardo"/>
                <a:sym typeface="Cardo"/>
              </a:rPr>
              <a:t>About Us</a:t>
            </a:r>
          </a:p>
          <a:p>
            <a:pPr algn="l">
              <a:lnSpc>
                <a:spcPts val="4320"/>
              </a:lnSpc>
            </a:pPr>
            <a:r>
              <a:rPr lang="en-US" sz="2400" spc="-48">
                <a:solidFill>
                  <a:srgbClr val="222222"/>
                </a:solidFill>
                <a:latin typeface="Cardo"/>
                <a:ea typeface="Cardo"/>
                <a:cs typeface="Cardo"/>
                <a:sym typeface="Cardo"/>
              </a:rPr>
              <a:t>Goals &amp; Intentions</a:t>
            </a:r>
          </a:p>
          <a:p>
            <a:pPr algn="l">
              <a:lnSpc>
                <a:spcPts val="4320"/>
              </a:lnSpc>
            </a:pPr>
            <a:r>
              <a:rPr lang="en-US" sz="2400" spc="-48">
                <a:solidFill>
                  <a:srgbClr val="222222"/>
                </a:solidFill>
                <a:latin typeface="Cardo"/>
                <a:ea typeface="Cardo"/>
                <a:cs typeface="Cardo"/>
                <a:sym typeface="Cardo"/>
              </a:rPr>
              <a:t>The Experience</a:t>
            </a:r>
          </a:p>
          <a:p>
            <a:pPr algn="l">
              <a:lnSpc>
                <a:spcPts val="4320"/>
              </a:lnSpc>
            </a:pPr>
            <a:r>
              <a:rPr lang="en-US" sz="2400" spc="-48">
                <a:solidFill>
                  <a:srgbClr val="222222"/>
                </a:solidFill>
                <a:latin typeface="Cardo"/>
                <a:ea typeface="Cardo"/>
                <a:cs typeface="Cardo"/>
                <a:sym typeface="Cardo"/>
              </a:rPr>
              <a:t>The Knowledge</a:t>
            </a:r>
          </a:p>
          <a:p>
            <a:pPr algn="l">
              <a:lnSpc>
                <a:spcPts val="4320"/>
              </a:lnSpc>
            </a:pPr>
            <a:r>
              <a:rPr lang="en-US" sz="2400" spc="-48">
                <a:solidFill>
                  <a:srgbClr val="222222"/>
                </a:solidFill>
                <a:latin typeface="Cardo"/>
                <a:ea typeface="Cardo"/>
                <a:cs typeface="Cardo"/>
                <a:sym typeface="Cardo"/>
              </a:rPr>
              <a:t>Meet the Team</a:t>
            </a:r>
          </a:p>
          <a:p>
            <a:pPr algn="l">
              <a:lnSpc>
                <a:spcPts val="4320"/>
              </a:lnSpc>
            </a:pPr>
            <a:r>
              <a:rPr lang="en-US" sz="2400" spc="-48">
                <a:solidFill>
                  <a:srgbClr val="222222"/>
                </a:solidFill>
                <a:latin typeface="Cardo"/>
                <a:ea typeface="Cardo"/>
                <a:cs typeface="Cardo"/>
                <a:sym typeface="Cardo"/>
              </a:rPr>
              <a:t>What People Say</a:t>
            </a:r>
          </a:p>
          <a:p>
            <a:pPr algn="l">
              <a:lnSpc>
                <a:spcPts val="4320"/>
              </a:lnSpc>
            </a:pPr>
            <a:r>
              <a:rPr lang="en-US" sz="2400" spc="-48">
                <a:solidFill>
                  <a:srgbClr val="222222"/>
                </a:solidFill>
                <a:latin typeface="Cardo"/>
                <a:ea typeface="Cardo"/>
                <a:cs typeface="Cardo"/>
                <a:sym typeface="Cardo"/>
              </a:rPr>
              <a:t>The Invitation</a:t>
            </a:r>
          </a:p>
          <a:p>
            <a:pPr algn="l">
              <a:lnSpc>
                <a:spcPts val="4320"/>
              </a:lnSpc>
            </a:pPr>
            <a:r>
              <a:rPr lang="en-US" sz="2400" spc="-48">
                <a:solidFill>
                  <a:srgbClr val="222222"/>
                </a:solidFill>
                <a:latin typeface="Cardo"/>
                <a:ea typeface="Cardo"/>
                <a:cs typeface="Cardo"/>
                <a:sym typeface="Cardo"/>
              </a:rPr>
              <a:t>Upcoming Events</a:t>
            </a:r>
          </a:p>
          <a:p>
            <a:pPr algn="l">
              <a:lnSpc>
                <a:spcPts val="4320"/>
              </a:lnSpc>
            </a:pPr>
            <a:r>
              <a:rPr lang="en-US" sz="2400" spc="-48">
                <a:solidFill>
                  <a:srgbClr val="222222"/>
                </a:solidFill>
                <a:latin typeface="Cardo"/>
                <a:ea typeface="Cardo"/>
                <a:cs typeface="Cardo"/>
                <a:sym typeface="Cardo"/>
              </a:rPr>
              <a:t>Contact Us</a:t>
            </a:r>
          </a:p>
        </p:txBody>
      </p:sp>
      <p:sp>
        <p:nvSpPr>
          <p:cNvPr name="TextBox 6" id="6"/>
          <p:cNvSpPr txBox="true"/>
          <p:nvPr/>
        </p:nvSpPr>
        <p:spPr>
          <a:xfrm rot="0">
            <a:off x="13279054" y="927418"/>
            <a:ext cx="3997064" cy="221615"/>
          </a:xfrm>
          <a:prstGeom prst="rect">
            <a:avLst/>
          </a:prstGeom>
        </p:spPr>
        <p:txBody>
          <a:bodyPr anchor="t" rtlCol="false" tIns="0" lIns="0" bIns="0" rIns="0">
            <a:spAutoFit/>
          </a:bodyPr>
          <a:lstStyle/>
          <a:p>
            <a:pPr algn="l">
              <a:lnSpc>
                <a:spcPts val="1600"/>
              </a:lnSpc>
            </a:pPr>
            <a:r>
              <a:rPr lang="en-US" sz="1600" spc="96">
                <a:solidFill>
                  <a:srgbClr val="000000"/>
                </a:solidFill>
                <a:latin typeface="Cardo"/>
                <a:ea typeface="Cardo"/>
                <a:cs typeface="Cardo"/>
                <a:sym typeface="Cardo"/>
              </a:rPr>
              <a:t>Page / 02</a:t>
            </a:r>
          </a:p>
        </p:txBody>
      </p:sp>
      <p:sp>
        <p:nvSpPr>
          <p:cNvPr name="TextBox 7" id="7"/>
          <p:cNvSpPr txBox="true"/>
          <p:nvPr/>
        </p:nvSpPr>
        <p:spPr>
          <a:xfrm rot="0">
            <a:off x="1028700" y="857250"/>
            <a:ext cx="4463802" cy="400050"/>
          </a:xfrm>
          <a:prstGeom prst="rect">
            <a:avLst/>
          </a:prstGeom>
        </p:spPr>
        <p:txBody>
          <a:bodyPr anchor="t" rtlCol="false" tIns="0" lIns="0" bIns="0" rIns="0">
            <a:spAutoFit/>
          </a:bodyPr>
          <a:lstStyle/>
          <a:p>
            <a:pPr algn="ctr">
              <a:lnSpc>
                <a:spcPts val="3000"/>
              </a:lnSpc>
              <a:spcBef>
                <a:spcPct val="0"/>
              </a:spcBef>
            </a:pPr>
            <a:r>
              <a:rPr lang="en-US" sz="3000" spc="179">
                <a:solidFill>
                  <a:srgbClr val="000000"/>
                </a:solidFill>
                <a:latin typeface="Montserrat"/>
                <a:ea typeface="Montserrat"/>
                <a:cs typeface="Montserrat"/>
                <a:sym typeface="Montserrat"/>
              </a:rPr>
              <a:t>MUSTANG MEDICINE</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DCD7CC"/>
        </a:solidFill>
      </p:bgPr>
    </p:bg>
    <p:spTree>
      <p:nvGrpSpPr>
        <p:cNvPr id="1" name=""/>
        <p:cNvGrpSpPr/>
        <p:nvPr/>
      </p:nvGrpSpPr>
      <p:grpSpPr>
        <a:xfrm>
          <a:off x="0" y="0"/>
          <a:ext cx="0" cy="0"/>
          <a:chOff x="0" y="0"/>
          <a:chExt cx="0" cy="0"/>
        </a:xfrm>
      </p:grpSpPr>
      <p:sp>
        <p:nvSpPr>
          <p:cNvPr name="Freeform 2" id="2"/>
          <p:cNvSpPr/>
          <p:nvPr/>
        </p:nvSpPr>
        <p:spPr>
          <a:xfrm flipH="false" flipV="false" rot="0">
            <a:off x="10608062" y="0"/>
            <a:ext cx="7679938" cy="10239918"/>
          </a:xfrm>
          <a:custGeom>
            <a:avLst/>
            <a:gdLst/>
            <a:ahLst/>
            <a:cxnLst/>
            <a:rect r="r" b="b" t="t" l="l"/>
            <a:pathLst>
              <a:path h="10239918" w="7679938">
                <a:moveTo>
                  <a:pt x="0" y="0"/>
                </a:moveTo>
                <a:lnTo>
                  <a:pt x="7679938" y="0"/>
                </a:lnTo>
                <a:lnTo>
                  <a:pt x="7679938" y="10239918"/>
                </a:lnTo>
                <a:lnTo>
                  <a:pt x="0" y="10239918"/>
                </a:lnTo>
                <a:lnTo>
                  <a:pt x="0" y="0"/>
                </a:lnTo>
                <a:close/>
              </a:path>
            </a:pathLst>
          </a:custGeom>
          <a:blipFill>
            <a:blip r:embed="rId2"/>
            <a:stretch>
              <a:fillRect l="0" t="0" r="0" b="0"/>
            </a:stretch>
          </a:blipFill>
        </p:spPr>
      </p:sp>
      <p:sp>
        <p:nvSpPr>
          <p:cNvPr name="TextBox 3" id="3"/>
          <p:cNvSpPr txBox="true"/>
          <p:nvPr/>
        </p:nvSpPr>
        <p:spPr>
          <a:xfrm rot="0">
            <a:off x="30339" y="4418507"/>
            <a:ext cx="9990850" cy="1922219"/>
          </a:xfrm>
          <a:prstGeom prst="rect">
            <a:avLst/>
          </a:prstGeom>
        </p:spPr>
        <p:txBody>
          <a:bodyPr anchor="t" rtlCol="false" tIns="0" lIns="0" bIns="0" rIns="0">
            <a:spAutoFit/>
          </a:bodyPr>
          <a:lstStyle/>
          <a:p>
            <a:pPr algn="ctr">
              <a:lnSpc>
                <a:spcPts val="8240"/>
              </a:lnSpc>
            </a:pPr>
            <a:r>
              <a:rPr lang="en-US" b="true" sz="8000">
                <a:solidFill>
                  <a:srgbClr val="222222"/>
                </a:solidFill>
                <a:latin typeface="HK Grotesk Bold"/>
                <a:ea typeface="HK Grotesk Bold"/>
                <a:cs typeface="HK Grotesk Bold"/>
                <a:sym typeface="HK Grotesk Bold"/>
              </a:rPr>
              <a:t>Finding your Center</a:t>
            </a:r>
          </a:p>
          <a:p>
            <a:pPr algn="ctr">
              <a:lnSpc>
                <a:spcPts val="6798"/>
              </a:lnSpc>
            </a:pPr>
            <a:r>
              <a:rPr lang="en-US" b="true" sz="6600" i="true">
                <a:solidFill>
                  <a:srgbClr val="222222"/>
                </a:solidFill>
                <a:latin typeface="HK Grotesk Bold Italics"/>
                <a:ea typeface="HK Grotesk Bold Italics"/>
                <a:cs typeface="HK Grotesk Bold Italics"/>
                <a:sym typeface="HK Grotesk Bold Italics"/>
              </a:rPr>
              <a:t>You Are the Medicine</a:t>
            </a:r>
          </a:p>
        </p:txBody>
      </p:sp>
      <p:sp>
        <p:nvSpPr>
          <p:cNvPr name="TextBox 4" id="4"/>
          <p:cNvSpPr txBox="true"/>
          <p:nvPr/>
        </p:nvSpPr>
        <p:spPr>
          <a:xfrm rot="0">
            <a:off x="1028700" y="9046210"/>
            <a:ext cx="3997064" cy="212090"/>
          </a:xfrm>
          <a:prstGeom prst="rect">
            <a:avLst/>
          </a:prstGeom>
        </p:spPr>
        <p:txBody>
          <a:bodyPr anchor="t" rtlCol="false" tIns="0" lIns="0" bIns="0" rIns="0">
            <a:spAutoFit/>
          </a:bodyPr>
          <a:lstStyle/>
          <a:p>
            <a:pPr algn="l">
              <a:lnSpc>
                <a:spcPts val="1600"/>
              </a:lnSpc>
            </a:pPr>
            <a:r>
              <a:rPr lang="en-US" sz="1600" spc="96">
                <a:solidFill>
                  <a:srgbClr val="000000"/>
                </a:solidFill>
                <a:latin typeface="IBM Plex Sans"/>
                <a:ea typeface="IBM Plex Sans"/>
                <a:cs typeface="IBM Plex Sans"/>
                <a:sym typeface="IBM Plex Sans"/>
              </a:rPr>
              <a:t>Page / 03</a:t>
            </a:r>
          </a:p>
        </p:txBody>
      </p:sp>
      <p:sp>
        <p:nvSpPr>
          <p:cNvPr name="TextBox 5" id="5"/>
          <p:cNvSpPr txBox="true"/>
          <p:nvPr/>
        </p:nvSpPr>
        <p:spPr>
          <a:xfrm rot="0">
            <a:off x="1028700" y="857250"/>
            <a:ext cx="4463802" cy="400050"/>
          </a:xfrm>
          <a:prstGeom prst="rect">
            <a:avLst/>
          </a:prstGeom>
        </p:spPr>
        <p:txBody>
          <a:bodyPr anchor="t" rtlCol="false" tIns="0" lIns="0" bIns="0" rIns="0">
            <a:spAutoFit/>
          </a:bodyPr>
          <a:lstStyle/>
          <a:p>
            <a:pPr algn="ctr">
              <a:lnSpc>
                <a:spcPts val="3000"/>
              </a:lnSpc>
              <a:spcBef>
                <a:spcPct val="0"/>
              </a:spcBef>
            </a:pPr>
            <a:r>
              <a:rPr lang="en-US" sz="3000" spc="179">
                <a:solidFill>
                  <a:srgbClr val="000000"/>
                </a:solidFill>
                <a:latin typeface="Montserrat"/>
                <a:ea typeface="Montserrat"/>
                <a:cs typeface="Montserrat"/>
                <a:sym typeface="Montserrat"/>
              </a:rPr>
              <a:t>MUSTANG MEDICINE</a:t>
            </a:r>
          </a:p>
        </p:txBody>
      </p:sp>
      <p:sp>
        <p:nvSpPr>
          <p:cNvPr name="TextBox 6" id="6"/>
          <p:cNvSpPr txBox="true"/>
          <p:nvPr/>
        </p:nvSpPr>
        <p:spPr>
          <a:xfrm rot="0">
            <a:off x="6943922" y="8870617"/>
            <a:ext cx="2851677" cy="387683"/>
          </a:xfrm>
          <a:prstGeom prst="rect">
            <a:avLst/>
          </a:prstGeom>
        </p:spPr>
        <p:txBody>
          <a:bodyPr anchor="t" rtlCol="false" tIns="0" lIns="0" bIns="0" rIns="0">
            <a:spAutoFit/>
          </a:bodyPr>
          <a:lstStyle/>
          <a:p>
            <a:pPr algn="ctr">
              <a:lnSpc>
                <a:spcPts val="3169"/>
              </a:lnSpc>
              <a:spcBef>
                <a:spcPct val="0"/>
              </a:spcBef>
            </a:pPr>
            <a:r>
              <a:rPr lang="en-US" b="true" sz="2264">
                <a:solidFill>
                  <a:srgbClr val="000000"/>
                </a:solidFill>
                <a:latin typeface="Cormorant Garamond Semi-Bold"/>
                <a:ea typeface="Cormorant Garamond Semi-Bold"/>
                <a:cs typeface="Cormorant Garamond Semi-Bold"/>
                <a:sym typeface="Cormorant Garamond Semi-Bold"/>
              </a:rPr>
              <a:t>MUSTANG MEDICINE</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DCD7CB"/>
        </a:solidFill>
      </p:bgPr>
    </p:bg>
    <p:spTree>
      <p:nvGrpSpPr>
        <p:cNvPr id="1" name=""/>
        <p:cNvGrpSpPr/>
        <p:nvPr/>
      </p:nvGrpSpPr>
      <p:grpSpPr>
        <a:xfrm>
          <a:off x="0" y="0"/>
          <a:ext cx="0" cy="0"/>
          <a:chOff x="0" y="0"/>
          <a:chExt cx="0" cy="0"/>
        </a:xfrm>
      </p:grpSpPr>
      <p:grpSp>
        <p:nvGrpSpPr>
          <p:cNvPr name="Group 2" id="2"/>
          <p:cNvGrpSpPr/>
          <p:nvPr/>
        </p:nvGrpSpPr>
        <p:grpSpPr>
          <a:xfrm rot="0">
            <a:off x="8464559" y="-176589"/>
            <a:ext cx="9980509" cy="10664602"/>
            <a:chOff x="0" y="0"/>
            <a:chExt cx="2330071" cy="2489781"/>
          </a:xfrm>
        </p:grpSpPr>
        <p:sp>
          <p:nvSpPr>
            <p:cNvPr name="Freeform 3" id="3"/>
            <p:cNvSpPr/>
            <p:nvPr/>
          </p:nvSpPr>
          <p:spPr>
            <a:xfrm flipH="false" flipV="false" rot="0">
              <a:off x="0" y="0"/>
              <a:ext cx="2330071" cy="2489781"/>
            </a:xfrm>
            <a:custGeom>
              <a:avLst/>
              <a:gdLst/>
              <a:ahLst/>
              <a:cxnLst/>
              <a:rect r="r" b="b" t="t" l="l"/>
              <a:pathLst>
                <a:path h="2489781" w="2330071">
                  <a:moveTo>
                    <a:pt x="0" y="0"/>
                  </a:moveTo>
                  <a:lnTo>
                    <a:pt x="2330071" y="0"/>
                  </a:lnTo>
                  <a:lnTo>
                    <a:pt x="2330071" y="2489781"/>
                  </a:lnTo>
                  <a:lnTo>
                    <a:pt x="0" y="2489781"/>
                  </a:lnTo>
                  <a:close/>
                </a:path>
              </a:pathLst>
            </a:custGeom>
            <a:solidFill>
              <a:srgbClr val="84796A"/>
            </a:solidFill>
          </p:spPr>
        </p:sp>
      </p:grpSp>
      <p:grpSp>
        <p:nvGrpSpPr>
          <p:cNvPr name="Group 4" id="4"/>
          <p:cNvGrpSpPr/>
          <p:nvPr/>
        </p:nvGrpSpPr>
        <p:grpSpPr>
          <a:xfrm rot="0">
            <a:off x="10070371" y="1230307"/>
            <a:ext cx="7188929" cy="7578058"/>
            <a:chOff x="0" y="0"/>
            <a:chExt cx="9585239" cy="10104077"/>
          </a:xfrm>
        </p:grpSpPr>
        <p:pic>
          <p:nvPicPr>
            <p:cNvPr name="Picture 5" id="5"/>
            <p:cNvPicPr>
              <a:picLocks noChangeAspect="true"/>
            </p:cNvPicPr>
            <p:nvPr/>
          </p:nvPicPr>
          <p:blipFill>
            <a:blip r:embed="rId2"/>
            <a:srcRect l="2626" t="0" r="2626" b="0"/>
            <a:stretch>
              <a:fillRect/>
            </a:stretch>
          </p:blipFill>
          <p:spPr>
            <a:xfrm flipH="false" flipV="false">
              <a:off x="0" y="0"/>
              <a:ext cx="9585239" cy="10104077"/>
            </a:xfrm>
            <a:prstGeom prst="rect">
              <a:avLst/>
            </a:prstGeom>
          </p:spPr>
        </p:pic>
      </p:grpSp>
      <p:sp>
        <p:nvSpPr>
          <p:cNvPr name="TextBox 6" id="6"/>
          <p:cNvSpPr txBox="true"/>
          <p:nvPr/>
        </p:nvSpPr>
        <p:spPr>
          <a:xfrm rot="0">
            <a:off x="1028700" y="965298"/>
            <a:ext cx="6307169" cy="1360170"/>
          </a:xfrm>
          <a:prstGeom prst="rect">
            <a:avLst/>
          </a:prstGeom>
        </p:spPr>
        <p:txBody>
          <a:bodyPr anchor="t" rtlCol="false" tIns="0" lIns="0" bIns="0" rIns="0">
            <a:spAutoFit/>
          </a:bodyPr>
          <a:lstStyle/>
          <a:p>
            <a:pPr algn="l">
              <a:lnSpc>
                <a:spcPts val="10560"/>
              </a:lnSpc>
            </a:pPr>
            <a:r>
              <a:rPr lang="en-US" sz="9600" spc="211">
                <a:solidFill>
                  <a:srgbClr val="222222"/>
                </a:solidFill>
                <a:latin typeface="Cardo"/>
                <a:ea typeface="Cardo"/>
                <a:cs typeface="Cardo"/>
                <a:sym typeface="Cardo"/>
              </a:rPr>
              <a:t>About Us</a:t>
            </a:r>
          </a:p>
        </p:txBody>
      </p:sp>
      <p:sp>
        <p:nvSpPr>
          <p:cNvPr name="TextBox 7" id="7"/>
          <p:cNvSpPr txBox="true"/>
          <p:nvPr/>
        </p:nvSpPr>
        <p:spPr>
          <a:xfrm rot="0">
            <a:off x="1028700" y="1870328"/>
            <a:ext cx="6359227" cy="7692639"/>
          </a:xfrm>
          <a:prstGeom prst="rect">
            <a:avLst/>
          </a:prstGeom>
        </p:spPr>
        <p:txBody>
          <a:bodyPr anchor="t" rtlCol="false" tIns="0" lIns="0" bIns="0" rIns="0">
            <a:spAutoFit/>
          </a:bodyPr>
          <a:lstStyle/>
          <a:p>
            <a:pPr algn="l">
              <a:lnSpc>
                <a:spcPts val="3599"/>
              </a:lnSpc>
            </a:pPr>
          </a:p>
          <a:p>
            <a:pPr algn="l">
              <a:lnSpc>
                <a:spcPts val="3599"/>
              </a:lnSpc>
            </a:pPr>
            <a:r>
              <a:rPr lang="en-US" sz="1999" spc="49" b="true">
                <a:solidFill>
                  <a:srgbClr val="222222"/>
                </a:solidFill>
                <a:latin typeface="HK Grotesk Bold"/>
                <a:ea typeface="HK Grotesk Bold"/>
                <a:cs typeface="HK Grotesk Bold"/>
                <a:sym typeface="HK Grotesk Bold"/>
              </a:rPr>
              <a:t>ReWilding</a:t>
            </a:r>
            <a:r>
              <a:rPr lang="en-US" sz="1999" spc="49">
                <a:solidFill>
                  <a:srgbClr val="222222"/>
                </a:solidFill>
                <a:latin typeface="HK Grotesk"/>
                <a:ea typeface="HK Grotesk"/>
                <a:cs typeface="HK Grotesk"/>
                <a:sym typeface="HK Grotesk"/>
              </a:rPr>
              <a:t> is an immersive experience that combines scientific knowledge and thousands of hours of cross-disciplinary research into classes and activities to help students navigate their emotions, regulate their nervous system, and chart a path to healing and growth.</a:t>
            </a:r>
          </a:p>
          <a:p>
            <a:pPr algn="l">
              <a:lnSpc>
                <a:spcPts val="3599"/>
              </a:lnSpc>
            </a:pPr>
          </a:p>
          <a:p>
            <a:pPr algn="l">
              <a:lnSpc>
                <a:spcPts val="3959"/>
              </a:lnSpc>
            </a:pPr>
            <a:r>
              <a:rPr lang="en-US" sz="2199" spc="54">
                <a:solidFill>
                  <a:srgbClr val="222222"/>
                </a:solidFill>
                <a:latin typeface="HK Grotesk"/>
                <a:ea typeface="HK Grotesk"/>
                <a:cs typeface="HK Grotesk"/>
                <a:sym typeface="HK Grotesk"/>
              </a:rPr>
              <a:t>Through education, hands-on experience, and community, the </a:t>
            </a:r>
            <a:r>
              <a:rPr lang="en-US" sz="2199" spc="54" b="true">
                <a:solidFill>
                  <a:srgbClr val="222222"/>
                </a:solidFill>
                <a:latin typeface="HK Grotesk Bold"/>
                <a:ea typeface="HK Grotesk Bold"/>
                <a:cs typeface="HK Grotesk Bold"/>
                <a:sym typeface="HK Grotesk Bold"/>
              </a:rPr>
              <a:t>ReWilding</a:t>
            </a:r>
            <a:r>
              <a:rPr lang="en-US" sz="2199" spc="54">
                <a:solidFill>
                  <a:srgbClr val="222222"/>
                </a:solidFill>
                <a:latin typeface="HK Grotesk"/>
                <a:ea typeface="HK Grotesk"/>
                <a:cs typeface="HK Grotesk"/>
                <a:sym typeface="HK Grotesk"/>
              </a:rPr>
              <a:t> retreat provides a map to discover who you are and why you do what you do. At </a:t>
            </a:r>
            <a:r>
              <a:rPr lang="en-US" sz="2199" spc="54" b="true">
                <a:solidFill>
                  <a:srgbClr val="222222"/>
                </a:solidFill>
                <a:latin typeface="HK Grotesk Bold"/>
                <a:ea typeface="HK Grotesk Bold"/>
                <a:cs typeface="HK Grotesk Bold"/>
                <a:sym typeface="HK Grotesk Bold"/>
              </a:rPr>
              <a:t>ReWilding</a:t>
            </a:r>
            <a:r>
              <a:rPr lang="en-US" sz="2199" spc="54">
                <a:solidFill>
                  <a:srgbClr val="222222"/>
                </a:solidFill>
                <a:latin typeface="HK Grotesk"/>
                <a:ea typeface="HK Grotesk"/>
                <a:cs typeface="HK Grotesk"/>
                <a:sym typeface="HK Grotesk"/>
              </a:rPr>
              <a:t>, students are taught tools and practices to take home to their family and personal life to maintain their center.  </a:t>
            </a:r>
          </a:p>
          <a:p>
            <a:pPr algn="l">
              <a:lnSpc>
                <a:spcPts val="3599"/>
              </a:lnSpc>
            </a:pPr>
          </a:p>
          <a:p>
            <a:pPr algn="l">
              <a:lnSpc>
                <a:spcPts val="3599"/>
              </a:lnSpc>
            </a:pPr>
          </a:p>
          <a:p>
            <a:pPr algn="l">
              <a:lnSpc>
                <a:spcPts val="2340"/>
              </a:lnSpc>
            </a:pPr>
          </a:p>
        </p:txBody>
      </p:sp>
      <p:sp>
        <p:nvSpPr>
          <p:cNvPr name="TextBox 8" id="8"/>
          <p:cNvSpPr txBox="true"/>
          <p:nvPr/>
        </p:nvSpPr>
        <p:spPr>
          <a:xfrm rot="0">
            <a:off x="6698068" y="9484361"/>
            <a:ext cx="3997064" cy="212090"/>
          </a:xfrm>
          <a:prstGeom prst="rect">
            <a:avLst/>
          </a:prstGeom>
        </p:spPr>
        <p:txBody>
          <a:bodyPr anchor="t" rtlCol="false" tIns="0" lIns="0" bIns="0" rIns="0">
            <a:spAutoFit/>
          </a:bodyPr>
          <a:lstStyle/>
          <a:p>
            <a:pPr algn="l">
              <a:lnSpc>
                <a:spcPts val="1600"/>
              </a:lnSpc>
            </a:pPr>
            <a:r>
              <a:rPr lang="en-US" sz="1600" spc="96">
                <a:solidFill>
                  <a:srgbClr val="000000"/>
                </a:solidFill>
                <a:latin typeface="IBM Plex Sans"/>
                <a:ea typeface="IBM Plex Sans"/>
                <a:cs typeface="IBM Plex Sans"/>
                <a:sym typeface="IBM Plex Sans"/>
              </a:rPr>
              <a:t>Page / 04</a:t>
            </a:r>
          </a:p>
        </p:txBody>
      </p:sp>
      <p:sp>
        <p:nvSpPr>
          <p:cNvPr name="TextBox 9" id="9"/>
          <p:cNvSpPr txBox="true"/>
          <p:nvPr/>
        </p:nvSpPr>
        <p:spPr>
          <a:xfrm rot="0">
            <a:off x="1013731" y="9493886"/>
            <a:ext cx="3005681" cy="252896"/>
          </a:xfrm>
          <a:prstGeom prst="rect">
            <a:avLst/>
          </a:prstGeom>
        </p:spPr>
        <p:txBody>
          <a:bodyPr anchor="t" rtlCol="false" tIns="0" lIns="0" bIns="0" rIns="0">
            <a:spAutoFit/>
          </a:bodyPr>
          <a:lstStyle/>
          <a:p>
            <a:pPr algn="ctr">
              <a:lnSpc>
                <a:spcPts val="2000"/>
              </a:lnSpc>
              <a:spcBef>
                <a:spcPct val="0"/>
              </a:spcBef>
            </a:pPr>
            <a:r>
              <a:rPr lang="en-US" sz="2000" spc="120">
                <a:solidFill>
                  <a:srgbClr val="000000"/>
                </a:solidFill>
                <a:latin typeface="Montserrat"/>
                <a:ea typeface="Montserrat"/>
                <a:cs typeface="Montserrat"/>
                <a:sym typeface="Montserrat"/>
              </a:rPr>
              <a:t>MUSTANG MEDICINE</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DCD7CB"/>
        </a:solidFill>
      </p:bgPr>
    </p:bg>
    <p:spTree>
      <p:nvGrpSpPr>
        <p:cNvPr id="1" name=""/>
        <p:cNvGrpSpPr/>
        <p:nvPr/>
      </p:nvGrpSpPr>
      <p:grpSpPr>
        <a:xfrm>
          <a:off x="0" y="0"/>
          <a:ext cx="0" cy="0"/>
          <a:chOff x="0" y="0"/>
          <a:chExt cx="0" cy="0"/>
        </a:xfrm>
      </p:grpSpPr>
      <p:grpSp>
        <p:nvGrpSpPr>
          <p:cNvPr name="Group 2" id="2"/>
          <p:cNvGrpSpPr/>
          <p:nvPr/>
        </p:nvGrpSpPr>
        <p:grpSpPr>
          <a:xfrm rot="0">
            <a:off x="0" y="-346157"/>
            <a:ext cx="9980509" cy="10664602"/>
            <a:chOff x="0" y="0"/>
            <a:chExt cx="2330071" cy="2489781"/>
          </a:xfrm>
        </p:grpSpPr>
        <p:sp>
          <p:nvSpPr>
            <p:cNvPr name="Freeform 3" id="3"/>
            <p:cNvSpPr/>
            <p:nvPr/>
          </p:nvSpPr>
          <p:spPr>
            <a:xfrm flipH="false" flipV="false" rot="0">
              <a:off x="0" y="0"/>
              <a:ext cx="2330071" cy="2489781"/>
            </a:xfrm>
            <a:custGeom>
              <a:avLst/>
              <a:gdLst/>
              <a:ahLst/>
              <a:cxnLst/>
              <a:rect r="r" b="b" t="t" l="l"/>
              <a:pathLst>
                <a:path h="2489781" w="2330071">
                  <a:moveTo>
                    <a:pt x="0" y="0"/>
                  </a:moveTo>
                  <a:lnTo>
                    <a:pt x="2330071" y="0"/>
                  </a:lnTo>
                  <a:lnTo>
                    <a:pt x="2330071" y="2489781"/>
                  </a:lnTo>
                  <a:lnTo>
                    <a:pt x="0" y="2489781"/>
                  </a:lnTo>
                  <a:close/>
                </a:path>
              </a:pathLst>
            </a:custGeom>
            <a:solidFill>
              <a:srgbClr val="687C80"/>
            </a:solidFill>
          </p:spPr>
        </p:sp>
      </p:grpSp>
      <p:grpSp>
        <p:nvGrpSpPr>
          <p:cNvPr name="Group 4" id="4"/>
          <p:cNvGrpSpPr/>
          <p:nvPr/>
        </p:nvGrpSpPr>
        <p:grpSpPr>
          <a:xfrm rot="0">
            <a:off x="1028700" y="1028700"/>
            <a:ext cx="7791153" cy="8428504"/>
            <a:chOff x="0" y="0"/>
            <a:chExt cx="10388204" cy="11238005"/>
          </a:xfrm>
        </p:grpSpPr>
        <p:pic>
          <p:nvPicPr>
            <p:cNvPr name="Picture 5" id="5"/>
            <p:cNvPicPr>
              <a:picLocks noChangeAspect="true"/>
            </p:cNvPicPr>
            <p:nvPr/>
          </p:nvPicPr>
          <p:blipFill>
            <a:blip r:embed="rId2"/>
            <a:srcRect l="31988" t="0" r="31988" b="0"/>
            <a:stretch>
              <a:fillRect/>
            </a:stretch>
          </p:blipFill>
          <p:spPr>
            <a:xfrm flipH="false" flipV="false">
              <a:off x="0" y="0"/>
              <a:ext cx="10388204" cy="11238005"/>
            </a:xfrm>
            <a:prstGeom prst="rect">
              <a:avLst/>
            </a:prstGeom>
          </p:spPr>
        </p:pic>
      </p:grpSp>
      <p:sp>
        <p:nvSpPr>
          <p:cNvPr name="TextBox 6" id="6"/>
          <p:cNvSpPr txBox="true"/>
          <p:nvPr/>
        </p:nvSpPr>
        <p:spPr>
          <a:xfrm rot="0">
            <a:off x="10331302" y="444570"/>
            <a:ext cx="6321642" cy="3110362"/>
          </a:xfrm>
          <a:prstGeom prst="rect">
            <a:avLst/>
          </a:prstGeom>
        </p:spPr>
        <p:txBody>
          <a:bodyPr anchor="t" rtlCol="false" tIns="0" lIns="0" bIns="0" rIns="0">
            <a:spAutoFit/>
          </a:bodyPr>
          <a:lstStyle/>
          <a:p>
            <a:pPr algn="l">
              <a:lnSpc>
                <a:spcPts val="8138"/>
              </a:lnSpc>
            </a:pPr>
            <a:r>
              <a:rPr lang="en-US" sz="7398" spc="162">
                <a:solidFill>
                  <a:srgbClr val="222222"/>
                </a:solidFill>
                <a:latin typeface="Cardo"/>
                <a:ea typeface="Cardo"/>
                <a:cs typeface="Cardo"/>
                <a:sym typeface="Cardo"/>
              </a:rPr>
              <a:t>Our Goals &amp; Intentions </a:t>
            </a:r>
          </a:p>
          <a:p>
            <a:pPr algn="l">
              <a:lnSpc>
                <a:spcPts val="8138"/>
              </a:lnSpc>
            </a:pPr>
          </a:p>
        </p:txBody>
      </p:sp>
      <p:sp>
        <p:nvSpPr>
          <p:cNvPr name="TextBox 7" id="7"/>
          <p:cNvSpPr txBox="true"/>
          <p:nvPr/>
        </p:nvSpPr>
        <p:spPr>
          <a:xfrm rot="0">
            <a:off x="10331302" y="3431107"/>
            <a:ext cx="7674820" cy="5725885"/>
          </a:xfrm>
          <a:prstGeom prst="rect">
            <a:avLst/>
          </a:prstGeom>
        </p:spPr>
        <p:txBody>
          <a:bodyPr anchor="t" rtlCol="false" tIns="0" lIns="0" bIns="0" rIns="0">
            <a:spAutoFit/>
          </a:bodyPr>
          <a:lstStyle/>
          <a:p>
            <a:pPr algn="l">
              <a:lnSpc>
                <a:spcPts val="3841"/>
              </a:lnSpc>
            </a:pPr>
          </a:p>
          <a:p>
            <a:pPr algn="l">
              <a:lnSpc>
                <a:spcPts val="3841"/>
              </a:lnSpc>
            </a:pPr>
            <a:r>
              <a:rPr lang="en-US" sz="2134" spc="-42">
                <a:solidFill>
                  <a:srgbClr val="000000"/>
                </a:solidFill>
                <a:latin typeface="HK Grotesk"/>
                <a:ea typeface="HK Grotesk"/>
                <a:cs typeface="HK Grotesk"/>
                <a:sym typeface="HK Grotesk"/>
              </a:rPr>
              <a:t>Mustang Medicine provides guided support to individual’s seeking to find their center so they can repair and improve relationships with themselves, families, and communities. </a:t>
            </a:r>
          </a:p>
          <a:p>
            <a:pPr algn="l">
              <a:lnSpc>
                <a:spcPts val="3841"/>
              </a:lnSpc>
            </a:pPr>
          </a:p>
          <a:p>
            <a:pPr algn="l">
              <a:lnSpc>
                <a:spcPts val="3841"/>
              </a:lnSpc>
              <a:spcBef>
                <a:spcPct val="0"/>
              </a:spcBef>
            </a:pPr>
            <a:r>
              <a:rPr lang="en-US" sz="2134" spc="-42">
                <a:solidFill>
                  <a:srgbClr val="000000"/>
                </a:solidFill>
                <a:latin typeface="HK Grotesk"/>
                <a:ea typeface="HK Grotesk"/>
                <a:cs typeface="HK Grotesk"/>
                <a:sym typeface="HK Grotesk"/>
              </a:rPr>
              <a:t>We share tools and practices that regulate the nervous system. We provide knowledge to better understand how to find authenticity, vulnerability, and accountability within ourself and our relationships.  Through our Mustang Medicine journey, we will demonstrate that </a:t>
            </a:r>
            <a:r>
              <a:rPr lang="en-US" sz="2134" i="true" spc="-42">
                <a:solidFill>
                  <a:srgbClr val="000000"/>
                </a:solidFill>
                <a:latin typeface="HK Grotesk Italics"/>
                <a:ea typeface="HK Grotesk Italics"/>
                <a:cs typeface="HK Grotesk Italics"/>
                <a:sym typeface="HK Grotesk Italics"/>
              </a:rPr>
              <a:t>You Are The Medicine</a:t>
            </a:r>
            <a:r>
              <a:rPr lang="en-US" sz="2134" spc="-42">
                <a:solidFill>
                  <a:srgbClr val="000000"/>
                </a:solidFill>
                <a:latin typeface="HK Grotesk"/>
                <a:ea typeface="HK Grotesk"/>
                <a:cs typeface="HK Grotesk"/>
                <a:sym typeface="HK Grotesk"/>
              </a:rPr>
              <a:t>. </a:t>
            </a:r>
          </a:p>
          <a:p>
            <a:pPr algn="l">
              <a:lnSpc>
                <a:spcPts val="3841"/>
              </a:lnSpc>
              <a:spcBef>
                <a:spcPct val="0"/>
              </a:spcBef>
            </a:pPr>
            <a:r>
              <a:rPr lang="en-US" sz="2134" spc="-42">
                <a:solidFill>
                  <a:srgbClr val="000000"/>
                </a:solidFill>
                <a:latin typeface="Cardo"/>
                <a:ea typeface="Cardo"/>
                <a:cs typeface="Cardo"/>
                <a:sym typeface="Cardo"/>
              </a:rPr>
              <a:t> </a:t>
            </a:r>
          </a:p>
          <a:p>
            <a:pPr algn="l">
              <a:lnSpc>
                <a:spcPts val="3841"/>
              </a:lnSpc>
              <a:spcBef>
                <a:spcPct val="0"/>
              </a:spcBef>
            </a:pPr>
          </a:p>
        </p:txBody>
      </p:sp>
      <p:sp>
        <p:nvSpPr>
          <p:cNvPr name="TextBox 8" id="8"/>
          <p:cNvSpPr txBox="true"/>
          <p:nvPr/>
        </p:nvSpPr>
        <p:spPr>
          <a:xfrm rot="0">
            <a:off x="16368643" y="9673504"/>
            <a:ext cx="3997064" cy="212090"/>
          </a:xfrm>
          <a:prstGeom prst="rect">
            <a:avLst/>
          </a:prstGeom>
        </p:spPr>
        <p:txBody>
          <a:bodyPr anchor="t" rtlCol="false" tIns="0" lIns="0" bIns="0" rIns="0">
            <a:spAutoFit/>
          </a:bodyPr>
          <a:lstStyle/>
          <a:p>
            <a:pPr algn="l">
              <a:lnSpc>
                <a:spcPts val="1600"/>
              </a:lnSpc>
            </a:pPr>
            <a:r>
              <a:rPr lang="en-US" sz="1600" spc="96">
                <a:solidFill>
                  <a:srgbClr val="000000"/>
                </a:solidFill>
                <a:latin typeface="IBM Plex Sans"/>
                <a:ea typeface="IBM Plex Sans"/>
                <a:cs typeface="IBM Plex Sans"/>
                <a:sym typeface="IBM Plex Sans"/>
              </a:rPr>
              <a:t>Page / 05</a:t>
            </a:r>
          </a:p>
        </p:txBody>
      </p:sp>
      <p:sp>
        <p:nvSpPr>
          <p:cNvPr name="TextBox 9" id="9"/>
          <p:cNvSpPr txBox="true"/>
          <p:nvPr/>
        </p:nvSpPr>
        <p:spPr>
          <a:xfrm rot="0">
            <a:off x="10699275" y="9683029"/>
            <a:ext cx="2975744" cy="260351"/>
          </a:xfrm>
          <a:prstGeom prst="rect">
            <a:avLst/>
          </a:prstGeom>
        </p:spPr>
        <p:txBody>
          <a:bodyPr anchor="t" rtlCol="false" tIns="0" lIns="0" bIns="0" rIns="0">
            <a:spAutoFit/>
          </a:bodyPr>
          <a:lstStyle/>
          <a:p>
            <a:pPr algn="ctr">
              <a:lnSpc>
                <a:spcPts val="2000"/>
              </a:lnSpc>
              <a:spcBef>
                <a:spcPct val="0"/>
              </a:spcBef>
            </a:pPr>
            <a:r>
              <a:rPr lang="en-US" sz="2000" spc="120">
                <a:solidFill>
                  <a:srgbClr val="000000"/>
                </a:solidFill>
                <a:latin typeface="Montserrat"/>
                <a:ea typeface="Montserrat"/>
                <a:cs typeface="Montserrat"/>
                <a:sym typeface="Montserrat"/>
              </a:rPr>
              <a:t>MUSTANG MEDICINE</a:t>
            </a:r>
          </a:p>
        </p:txBody>
      </p:sp>
      <p:grpSp>
        <p:nvGrpSpPr>
          <p:cNvPr name="Group 10" id="10"/>
          <p:cNvGrpSpPr/>
          <p:nvPr/>
        </p:nvGrpSpPr>
        <p:grpSpPr>
          <a:xfrm rot="0">
            <a:off x="1028700" y="1028700"/>
            <a:ext cx="7778916" cy="8428504"/>
            <a:chOff x="0" y="0"/>
            <a:chExt cx="10371888" cy="11238005"/>
          </a:xfrm>
        </p:grpSpPr>
        <p:pic>
          <p:nvPicPr>
            <p:cNvPr name="Picture 11" id="11"/>
            <p:cNvPicPr>
              <a:picLocks noChangeAspect="true"/>
            </p:cNvPicPr>
            <p:nvPr/>
          </p:nvPicPr>
          <p:blipFill>
            <a:blip r:embed="rId3"/>
            <a:srcRect l="4681" t="0" r="4681" b="0"/>
            <a:stretch>
              <a:fillRect/>
            </a:stretch>
          </p:blipFill>
          <p:spPr>
            <a:xfrm flipH="false" flipV="false">
              <a:off x="0" y="0"/>
              <a:ext cx="10371888" cy="11238005"/>
            </a:xfrm>
            <a:prstGeom prst="rect">
              <a:avLst/>
            </a:prstGeom>
          </p:spPr>
        </p:pic>
      </p:gr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DCD7CB"/>
        </a:solidFill>
      </p:bgPr>
    </p:bg>
    <p:spTree>
      <p:nvGrpSpPr>
        <p:cNvPr id="1" name=""/>
        <p:cNvGrpSpPr/>
        <p:nvPr/>
      </p:nvGrpSpPr>
      <p:grpSpPr>
        <a:xfrm>
          <a:off x="0" y="0"/>
          <a:ext cx="0" cy="0"/>
          <a:chOff x="0" y="0"/>
          <a:chExt cx="0" cy="0"/>
        </a:xfrm>
      </p:grpSpPr>
      <p:grpSp>
        <p:nvGrpSpPr>
          <p:cNvPr name="Group 2" id="2"/>
          <p:cNvGrpSpPr/>
          <p:nvPr/>
        </p:nvGrpSpPr>
        <p:grpSpPr>
          <a:xfrm rot="0">
            <a:off x="0" y="0"/>
            <a:ext cx="8317441" cy="10664602"/>
            <a:chOff x="0" y="0"/>
            <a:chExt cx="1941808" cy="2489781"/>
          </a:xfrm>
        </p:grpSpPr>
        <p:sp>
          <p:nvSpPr>
            <p:cNvPr name="Freeform 3" id="3"/>
            <p:cNvSpPr/>
            <p:nvPr/>
          </p:nvSpPr>
          <p:spPr>
            <a:xfrm flipH="false" flipV="false" rot="0">
              <a:off x="0" y="0"/>
              <a:ext cx="1941807" cy="2489781"/>
            </a:xfrm>
            <a:custGeom>
              <a:avLst/>
              <a:gdLst/>
              <a:ahLst/>
              <a:cxnLst/>
              <a:rect r="r" b="b" t="t" l="l"/>
              <a:pathLst>
                <a:path h="2489781" w="1941807">
                  <a:moveTo>
                    <a:pt x="0" y="0"/>
                  </a:moveTo>
                  <a:lnTo>
                    <a:pt x="1941807" y="0"/>
                  </a:lnTo>
                  <a:lnTo>
                    <a:pt x="1941807" y="2489781"/>
                  </a:lnTo>
                  <a:lnTo>
                    <a:pt x="0" y="2489781"/>
                  </a:lnTo>
                  <a:close/>
                </a:path>
              </a:pathLst>
            </a:custGeom>
            <a:solidFill>
              <a:srgbClr val="687C80"/>
            </a:solidFill>
          </p:spPr>
        </p:sp>
      </p:grpSp>
      <p:sp>
        <p:nvSpPr>
          <p:cNvPr name="AutoShape 4" id="4"/>
          <p:cNvSpPr/>
          <p:nvPr/>
        </p:nvSpPr>
        <p:spPr>
          <a:xfrm>
            <a:off x="10232981" y="3688110"/>
            <a:ext cx="3208239" cy="0"/>
          </a:xfrm>
          <a:prstGeom prst="line">
            <a:avLst/>
          </a:prstGeom>
          <a:ln cap="flat" w="28575">
            <a:solidFill>
              <a:srgbClr val="5BB9EB"/>
            </a:solidFill>
            <a:prstDash val="solid"/>
            <a:headEnd type="none" len="sm" w="sm"/>
            <a:tailEnd type="none" len="sm" w="sm"/>
          </a:ln>
        </p:spPr>
      </p:sp>
      <p:grpSp>
        <p:nvGrpSpPr>
          <p:cNvPr name="Group 5" id="5"/>
          <p:cNvGrpSpPr/>
          <p:nvPr/>
        </p:nvGrpSpPr>
        <p:grpSpPr>
          <a:xfrm rot="0">
            <a:off x="9603166" y="3045663"/>
            <a:ext cx="1259631" cy="1259631"/>
            <a:chOff x="0" y="0"/>
            <a:chExt cx="6350000" cy="6350000"/>
          </a:xfrm>
        </p:grpSpPr>
        <p:sp>
          <p:nvSpPr>
            <p:cNvPr name="Freeform 6" id="6"/>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5BB9EB"/>
            </a:solidFill>
          </p:spPr>
        </p:sp>
      </p:grpSp>
      <p:sp>
        <p:nvSpPr>
          <p:cNvPr name="AutoShape 7" id="7"/>
          <p:cNvSpPr/>
          <p:nvPr/>
        </p:nvSpPr>
        <p:spPr>
          <a:xfrm>
            <a:off x="13331768" y="3713374"/>
            <a:ext cx="3208239" cy="0"/>
          </a:xfrm>
          <a:prstGeom prst="line">
            <a:avLst/>
          </a:prstGeom>
          <a:ln cap="flat" w="28575">
            <a:solidFill>
              <a:srgbClr val="5BB9EB"/>
            </a:solidFill>
            <a:prstDash val="solid"/>
            <a:headEnd type="none" len="sm" w="sm"/>
            <a:tailEnd type="none" len="sm" w="sm"/>
          </a:ln>
        </p:spPr>
      </p:sp>
      <p:grpSp>
        <p:nvGrpSpPr>
          <p:cNvPr name="Group 8" id="8"/>
          <p:cNvGrpSpPr/>
          <p:nvPr/>
        </p:nvGrpSpPr>
        <p:grpSpPr>
          <a:xfrm rot="0">
            <a:off x="12596388" y="3045663"/>
            <a:ext cx="1259631" cy="1259631"/>
            <a:chOff x="0" y="0"/>
            <a:chExt cx="6350000" cy="6350000"/>
          </a:xfrm>
        </p:grpSpPr>
        <p:sp>
          <p:nvSpPr>
            <p:cNvPr name="Freeform 9" id="9"/>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5BB9EB"/>
            </a:solidFill>
          </p:spPr>
        </p:sp>
      </p:grpSp>
      <p:grpSp>
        <p:nvGrpSpPr>
          <p:cNvPr name="Group 10" id="10"/>
          <p:cNvGrpSpPr/>
          <p:nvPr/>
        </p:nvGrpSpPr>
        <p:grpSpPr>
          <a:xfrm rot="0">
            <a:off x="15589610" y="3045663"/>
            <a:ext cx="1259631" cy="1259631"/>
            <a:chOff x="0" y="0"/>
            <a:chExt cx="6350000" cy="6350000"/>
          </a:xfrm>
        </p:grpSpPr>
        <p:sp>
          <p:nvSpPr>
            <p:cNvPr name="Freeform 11" id="11"/>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5BB9EB"/>
            </a:solidFill>
          </p:spPr>
        </p:sp>
      </p:grpSp>
      <p:sp>
        <p:nvSpPr>
          <p:cNvPr name="AutoShape 12" id="12"/>
          <p:cNvSpPr/>
          <p:nvPr/>
        </p:nvSpPr>
        <p:spPr>
          <a:xfrm rot="0">
            <a:off x="9882626" y="7075406"/>
            <a:ext cx="3208239" cy="0"/>
          </a:xfrm>
          <a:prstGeom prst="line">
            <a:avLst/>
          </a:prstGeom>
          <a:ln cap="flat" w="28575">
            <a:solidFill>
              <a:srgbClr val="5BB9EB"/>
            </a:solidFill>
            <a:prstDash val="solid"/>
            <a:headEnd type="none" len="sm" w="sm"/>
            <a:tailEnd type="none" len="sm" w="sm"/>
          </a:ln>
        </p:spPr>
      </p:sp>
      <p:grpSp>
        <p:nvGrpSpPr>
          <p:cNvPr name="Group 13" id="13"/>
          <p:cNvGrpSpPr/>
          <p:nvPr/>
        </p:nvGrpSpPr>
        <p:grpSpPr>
          <a:xfrm rot="0">
            <a:off x="9603166" y="6471650"/>
            <a:ext cx="1259631" cy="1259631"/>
            <a:chOff x="0" y="0"/>
            <a:chExt cx="6350000" cy="6350000"/>
          </a:xfrm>
        </p:grpSpPr>
        <p:sp>
          <p:nvSpPr>
            <p:cNvPr name="Freeform 14" id="14"/>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5BB9EB"/>
            </a:solidFill>
          </p:spPr>
        </p:sp>
      </p:grpSp>
      <p:sp>
        <p:nvSpPr>
          <p:cNvPr name="AutoShape 15" id="15"/>
          <p:cNvSpPr/>
          <p:nvPr/>
        </p:nvSpPr>
        <p:spPr>
          <a:xfrm rot="0">
            <a:off x="13331768" y="7100670"/>
            <a:ext cx="3208239" cy="0"/>
          </a:xfrm>
          <a:prstGeom prst="line">
            <a:avLst/>
          </a:prstGeom>
          <a:ln cap="flat" w="28575">
            <a:solidFill>
              <a:srgbClr val="5BB9EB"/>
            </a:solidFill>
            <a:prstDash val="solid"/>
            <a:headEnd type="none" len="sm" w="sm"/>
            <a:tailEnd type="none" len="sm" w="sm"/>
          </a:ln>
        </p:spPr>
      </p:sp>
      <p:grpSp>
        <p:nvGrpSpPr>
          <p:cNvPr name="Group 16" id="16"/>
          <p:cNvGrpSpPr/>
          <p:nvPr/>
        </p:nvGrpSpPr>
        <p:grpSpPr>
          <a:xfrm rot="0">
            <a:off x="12596388" y="6471650"/>
            <a:ext cx="1259631" cy="1259631"/>
            <a:chOff x="0" y="0"/>
            <a:chExt cx="6350000" cy="6350000"/>
          </a:xfrm>
        </p:grpSpPr>
        <p:sp>
          <p:nvSpPr>
            <p:cNvPr name="Freeform 17" id="17"/>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5BB9EB"/>
            </a:solidFill>
          </p:spPr>
        </p:sp>
      </p:grpSp>
      <p:grpSp>
        <p:nvGrpSpPr>
          <p:cNvPr name="Group 18" id="18"/>
          <p:cNvGrpSpPr/>
          <p:nvPr/>
        </p:nvGrpSpPr>
        <p:grpSpPr>
          <a:xfrm rot="0">
            <a:off x="15589610" y="6471650"/>
            <a:ext cx="1259631" cy="1259631"/>
            <a:chOff x="0" y="0"/>
            <a:chExt cx="6350000" cy="6350000"/>
          </a:xfrm>
        </p:grpSpPr>
        <p:sp>
          <p:nvSpPr>
            <p:cNvPr name="Freeform 19" id="19"/>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5BB9EB"/>
            </a:solidFill>
          </p:spPr>
        </p:sp>
      </p:grpSp>
      <p:sp>
        <p:nvSpPr>
          <p:cNvPr name="Freeform 20" id="20"/>
          <p:cNvSpPr/>
          <p:nvPr/>
        </p:nvSpPr>
        <p:spPr>
          <a:xfrm flipH="false" flipV="false" rot="0">
            <a:off x="15772924" y="6654965"/>
            <a:ext cx="893002" cy="893002"/>
          </a:xfrm>
          <a:custGeom>
            <a:avLst/>
            <a:gdLst/>
            <a:ahLst/>
            <a:cxnLst/>
            <a:rect r="r" b="b" t="t" l="l"/>
            <a:pathLst>
              <a:path h="893002" w="893002">
                <a:moveTo>
                  <a:pt x="0" y="0"/>
                </a:moveTo>
                <a:lnTo>
                  <a:pt x="893002" y="0"/>
                </a:lnTo>
                <a:lnTo>
                  <a:pt x="893002" y="893001"/>
                </a:lnTo>
                <a:lnTo>
                  <a:pt x="0" y="89300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21" id="21"/>
          <p:cNvSpPr/>
          <p:nvPr/>
        </p:nvSpPr>
        <p:spPr>
          <a:xfrm flipH="false" flipV="false" rot="0">
            <a:off x="9766994" y="3251979"/>
            <a:ext cx="931975" cy="732765"/>
          </a:xfrm>
          <a:custGeom>
            <a:avLst/>
            <a:gdLst/>
            <a:ahLst/>
            <a:cxnLst/>
            <a:rect r="r" b="b" t="t" l="l"/>
            <a:pathLst>
              <a:path h="732765" w="931975">
                <a:moveTo>
                  <a:pt x="0" y="0"/>
                </a:moveTo>
                <a:lnTo>
                  <a:pt x="931974" y="0"/>
                </a:lnTo>
                <a:lnTo>
                  <a:pt x="931974" y="732765"/>
                </a:lnTo>
                <a:lnTo>
                  <a:pt x="0" y="7327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22" id="22"/>
          <p:cNvSpPr/>
          <p:nvPr/>
        </p:nvSpPr>
        <p:spPr>
          <a:xfrm flipH="false" flipV="false" rot="0">
            <a:off x="12871302" y="3316373"/>
            <a:ext cx="709801" cy="750751"/>
          </a:xfrm>
          <a:custGeom>
            <a:avLst/>
            <a:gdLst/>
            <a:ahLst/>
            <a:cxnLst/>
            <a:rect r="r" b="b" t="t" l="l"/>
            <a:pathLst>
              <a:path h="750751" w="709801">
                <a:moveTo>
                  <a:pt x="0" y="0"/>
                </a:moveTo>
                <a:lnTo>
                  <a:pt x="709801" y="0"/>
                </a:lnTo>
                <a:lnTo>
                  <a:pt x="709801" y="750752"/>
                </a:lnTo>
                <a:lnTo>
                  <a:pt x="0" y="75075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23" id="23"/>
          <p:cNvSpPr/>
          <p:nvPr/>
        </p:nvSpPr>
        <p:spPr>
          <a:xfrm flipH="false" flipV="false" rot="0">
            <a:off x="15936447" y="3218236"/>
            <a:ext cx="603560" cy="914484"/>
          </a:xfrm>
          <a:custGeom>
            <a:avLst/>
            <a:gdLst/>
            <a:ahLst/>
            <a:cxnLst/>
            <a:rect r="r" b="b" t="t" l="l"/>
            <a:pathLst>
              <a:path h="914484" w="603560">
                <a:moveTo>
                  <a:pt x="0" y="0"/>
                </a:moveTo>
                <a:lnTo>
                  <a:pt x="603560" y="0"/>
                </a:lnTo>
                <a:lnTo>
                  <a:pt x="603560" y="914485"/>
                </a:lnTo>
                <a:lnTo>
                  <a:pt x="0" y="91448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24" id="24"/>
          <p:cNvSpPr/>
          <p:nvPr/>
        </p:nvSpPr>
        <p:spPr>
          <a:xfrm flipH="false" flipV="false" rot="0">
            <a:off x="9831861" y="6677303"/>
            <a:ext cx="802240" cy="848324"/>
          </a:xfrm>
          <a:custGeom>
            <a:avLst/>
            <a:gdLst/>
            <a:ahLst/>
            <a:cxnLst/>
            <a:rect r="r" b="b" t="t" l="l"/>
            <a:pathLst>
              <a:path h="848324" w="802240">
                <a:moveTo>
                  <a:pt x="0" y="0"/>
                </a:moveTo>
                <a:lnTo>
                  <a:pt x="802240" y="0"/>
                </a:lnTo>
                <a:lnTo>
                  <a:pt x="802240" y="848325"/>
                </a:lnTo>
                <a:lnTo>
                  <a:pt x="0" y="84832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25" id="25"/>
          <p:cNvSpPr/>
          <p:nvPr/>
        </p:nvSpPr>
        <p:spPr>
          <a:xfrm flipH="false" flipV="false" rot="0">
            <a:off x="12779692" y="6741914"/>
            <a:ext cx="847640" cy="668576"/>
          </a:xfrm>
          <a:custGeom>
            <a:avLst/>
            <a:gdLst/>
            <a:ahLst/>
            <a:cxnLst/>
            <a:rect r="r" b="b" t="t" l="l"/>
            <a:pathLst>
              <a:path h="668576" w="847640">
                <a:moveTo>
                  <a:pt x="0" y="0"/>
                </a:moveTo>
                <a:lnTo>
                  <a:pt x="847640" y="0"/>
                </a:lnTo>
                <a:lnTo>
                  <a:pt x="847640" y="668576"/>
                </a:lnTo>
                <a:lnTo>
                  <a:pt x="0" y="668576"/>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grpSp>
        <p:nvGrpSpPr>
          <p:cNvPr name="Group 26" id="26"/>
          <p:cNvGrpSpPr/>
          <p:nvPr/>
        </p:nvGrpSpPr>
        <p:grpSpPr>
          <a:xfrm rot="0">
            <a:off x="320195" y="2120872"/>
            <a:ext cx="7701971" cy="6383139"/>
            <a:chOff x="0" y="0"/>
            <a:chExt cx="10269295" cy="8510852"/>
          </a:xfrm>
        </p:grpSpPr>
        <p:pic>
          <p:nvPicPr>
            <p:cNvPr name="Picture 27" id="27"/>
            <p:cNvPicPr>
              <a:picLocks noChangeAspect="true"/>
            </p:cNvPicPr>
            <p:nvPr/>
          </p:nvPicPr>
          <p:blipFill>
            <a:blip r:embed="rId14"/>
            <a:srcRect l="2037" t="0" r="2037" b="0"/>
            <a:stretch>
              <a:fillRect/>
            </a:stretch>
          </p:blipFill>
          <p:spPr>
            <a:xfrm flipH="false" flipV="false">
              <a:off x="0" y="0"/>
              <a:ext cx="10269295" cy="8510852"/>
            </a:xfrm>
            <a:prstGeom prst="rect">
              <a:avLst/>
            </a:prstGeom>
          </p:spPr>
        </p:pic>
      </p:grpSp>
      <p:sp>
        <p:nvSpPr>
          <p:cNvPr name="TextBox 28" id="28"/>
          <p:cNvSpPr txBox="true"/>
          <p:nvPr/>
        </p:nvSpPr>
        <p:spPr>
          <a:xfrm rot="0">
            <a:off x="16368643" y="9673504"/>
            <a:ext cx="3997064" cy="212090"/>
          </a:xfrm>
          <a:prstGeom prst="rect">
            <a:avLst/>
          </a:prstGeom>
        </p:spPr>
        <p:txBody>
          <a:bodyPr anchor="t" rtlCol="false" tIns="0" lIns="0" bIns="0" rIns="0">
            <a:spAutoFit/>
          </a:bodyPr>
          <a:lstStyle/>
          <a:p>
            <a:pPr algn="l">
              <a:lnSpc>
                <a:spcPts val="1600"/>
              </a:lnSpc>
            </a:pPr>
            <a:r>
              <a:rPr lang="en-US" sz="1600" spc="96">
                <a:solidFill>
                  <a:srgbClr val="000000"/>
                </a:solidFill>
                <a:latin typeface="IBM Plex Sans"/>
                <a:ea typeface="IBM Plex Sans"/>
                <a:cs typeface="IBM Plex Sans"/>
                <a:sym typeface="IBM Plex Sans"/>
              </a:rPr>
              <a:t>Page / 05</a:t>
            </a:r>
          </a:p>
        </p:txBody>
      </p:sp>
      <p:sp>
        <p:nvSpPr>
          <p:cNvPr name="TextBox 29" id="29"/>
          <p:cNvSpPr txBox="true"/>
          <p:nvPr/>
        </p:nvSpPr>
        <p:spPr>
          <a:xfrm rot="0">
            <a:off x="9453740" y="386521"/>
            <a:ext cx="7805560" cy="1334837"/>
          </a:xfrm>
          <a:prstGeom prst="rect">
            <a:avLst/>
          </a:prstGeom>
        </p:spPr>
        <p:txBody>
          <a:bodyPr anchor="t" rtlCol="false" tIns="0" lIns="0" bIns="0" rIns="0">
            <a:spAutoFit/>
          </a:bodyPr>
          <a:lstStyle/>
          <a:p>
            <a:pPr algn="l">
              <a:lnSpc>
                <a:spcPts val="11132"/>
              </a:lnSpc>
            </a:pPr>
            <a:r>
              <a:rPr lang="en-US" sz="7421" b="true">
                <a:solidFill>
                  <a:srgbClr val="000000"/>
                </a:solidFill>
                <a:latin typeface="Cormorant Garamond Medium"/>
                <a:ea typeface="Cormorant Garamond Medium"/>
                <a:cs typeface="Cormorant Garamond Medium"/>
                <a:sym typeface="Cormorant Garamond Medium"/>
              </a:rPr>
              <a:t>The Experiences</a:t>
            </a:r>
            <a:r>
              <a:rPr lang="en-US" sz="7421" b="true">
                <a:solidFill>
                  <a:srgbClr val="175873"/>
                </a:solidFill>
                <a:latin typeface="Cormorant Garamond Medium"/>
                <a:ea typeface="Cormorant Garamond Medium"/>
                <a:cs typeface="Cormorant Garamond Medium"/>
                <a:sym typeface="Cormorant Garamond Medium"/>
              </a:rPr>
              <a:t> </a:t>
            </a:r>
          </a:p>
        </p:txBody>
      </p:sp>
      <p:sp>
        <p:nvSpPr>
          <p:cNvPr name="TextBox 30" id="30"/>
          <p:cNvSpPr txBox="true"/>
          <p:nvPr/>
        </p:nvSpPr>
        <p:spPr>
          <a:xfrm rot="0">
            <a:off x="9434348" y="1673732"/>
            <a:ext cx="7414892" cy="1229056"/>
          </a:xfrm>
          <a:prstGeom prst="rect">
            <a:avLst/>
          </a:prstGeom>
        </p:spPr>
        <p:txBody>
          <a:bodyPr anchor="t" rtlCol="false" tIns="0" lIns="0" bIns="0" rIns="0">
            <a:spAutoFit/>
          </a:bodyPr>
          <a:lstStyle/>
          <a:p>
            <a:pPr algn="l">
              <a:lnSpc>
                <a:spcPts val="3360"/>
              </a:lnSpc>
            </a:pPr>
            <a:r>
              <a:rPr lang="en-US" sz="2400" b="true">
                <a:solidFill>
                  <a:srgbClr val="3F3E3E"/>
                </a:solidFill>
                <a:latin typeface="HK Grotesk Semi-Bold"/>
                <a:ea typeface="HK Grotesk Semi-Bold"/>
                <a:cs typeface="HK Grotesk Semi-Bold"/>
                <a:sym typeface="HK Grotesk Semi-Bold"/>
              </a:rPr>
              <a:t>Are designed to regulate the nervous system and teach emotional resiliency through symbolism, mindset, and intention</a:t>
            </a:r>
          </a:p>
        </p:txBody>
      </p:sp>
      <p:sp>
        <p:nvSpPr>
          <p:cNvPr name="TextBox 31" id="31"/>
          <p:cNvSpPr txBox="true"/>
          <p:nvPr/>
        </p:nvSpPr>
        <p:spPr>
          <a:xfrm rot="0">
            <a:off x="9318554" y="4506242"/>
            <a:ext cx="1828854" cy="501000"/>
          </a:xfrm>
          <a:prstGeom prst="rect">
            <a:avLst/>
          </a:prstGeom>
        </p:spPr>
        <p:txBody>
          <a:bodyPr anchor="t" rtlCol="false" tIns="0" lIns="0" bIns="0" rIns="0">
            <a:spAutoFit/>
          </a:bodyPr>
          <a:lstStyle/>
          <a:p>
            <a:pPr algn="ctr">
              <a:lnSpc>
                <a:spcPts val="1924"/>
              </a:lnSpc>
            </a:pPr>
            <a:r>
              <a:rPr lang="en-US" sz="2264" b="true">
                <a:solidFill>
                  <a:srgbClr val="28272B"/>
                </a:solidFill>
                <a:latin typeface="Cormorant Garamond Semi-Bold"/>
                <a:ea typeface="Cormorant Garamond Semi-Bold"/>
                <a:cs typeface="Cormorant Garamond Semi-Bold"/>
                <a:sym typeface="Cormorant Garamond Semi-Bold"/>
              </a:rPr>
              <a:t>Opening </a:t>
            </a:r>
          </a:p>
          <a:p>
            <a:pPr algn="ctr">
              <a:lnSpc>
                <a:spcPts val="1924"/>
              </a:lnSpc>
            </a:pPr>
            <a:r>
              <a:rPr lang="en-US" b="true" sz="2264">
                <a:solidFill>
                  <a:srgbClr val="28272B"/>
                </a:solidFill>
                <a:latin typeface="Cormorant Garamond Semi-Bold"/>
                <a:ea typeface="Cormorant Garamond Semi-Bold"/>
                <a:cs typeface="Cormorant Garamond Semi-Bold"/>
                <a:sym typeface="Cormorant Garamond Semi-Bold"/>
              </a:rPr>
              <a:t>Ceremony</a:t>
            </a:r>
          </a:p>
        </p:txBody>
      </p:sp>
      <p:sp>
        <p:nvSpPr>
          <p:cNvPr name="TextBox 32" id="32"/>
          <p:cNvSpPr txBox="true"/>
          <p:nvPr/>
        </p:nvSpPr>
        <p:spPr>
          <a:xfrm rot="0">
            <a:off x="8860366" y="5138451"/>
            <a:ext cx="2745229" cy="1123649"/>
          </a:xfrm>
          <a:prstGeom prst="rect">
            <a:avLst/>
          </a:prstGeom>
        </p:spPr>
        <p:txBody>
          <a:bodyPr anchor="t" rtlCol="false" tIns="0" lIns="0" bIns="0" rIns="0">
            <a:spAutoFit/>
          </a:bodyPr>
          <a:lstStyle/>
          <a:p>
            <a:pPr algn="ctr">
              <a:lnSpc>
                <a:spcPts val="2253"/>
              </a:lnSpc>
              <a:spcBef>
                <a:spcPct val="0"/>
              </a:spcBef>
            </a:pPr>
            <a:r>
              <a:rPr lang="en-US" b="true" sz="1609">
                <a:solidFill>
                  <a:srgbClr val="175873"/>
                </a:solidFill>
                <a:latin typeface="Cormorant Garamond Medium"/>
                <a:ea typeface="Cormorant Garamond Medium"/>
                <a:cs typeface="Cormorant Garamond Medium"/>
                <a:sym typeface="Cormorant Garamond Medium"/>
              </a:rPr>
              <a:t>Where we set our intention &amp;  a mindset where we can be authentic, vulnerable and accountable</a:t>
            </a:r>
          </a:p>
        </p:txBody>
      </p:sp>
      <p:sp>
        <p:nvSpPr>
          <p:cNvPr name="TextBox 33" id="33"/>
          <p:cNvSpPr txBox="true"/>
          <p:nvPr/>
        </p:nvSpPr>
        <p:spPr>
          <a:xfrm rot="0">
            <a:off x="12066820" y="4541994"/>
            <a:ext cx="2155462" cy="517346"/>
          </a:xfrm>
          <a:prstGeom prst="rect">
            <a:avLst/>
          </a:prstGeom>
        </p:spPr>
        <p:txBody>
          <a:bodyPr anchor="t" rtlCol="false" tIns="0" lIns="0" bIns="0" rIns="0">
            <a:spAutoFit/>
          </a:bodyPr>
          <a:lstStyle/>
          <a:p>
            <a:pPr algn="ctr">
              <a:lnSpc>
                <a:spcPts val="1924"/>
              </a:lnSpc>
            </a:pPr>
            <a:r>
              <a:rPr lang="en-US" b="true" sz="2264">
                <a:solidFill>
                  <a:srgbClr val="28272B"/>
                </a:solidFill>
                <a:latin typeface="Cormorant Garamond Semi-Bold"/>
                <a:ea typeface="Cormorant Garamond Semi-Bold"/>
                <a:cs typeface="Cormorant Garamond Semi-Bold"/>
                <a:sym typeface="Cormorant Garamond Semi-Bold"/>
              </a:rPr>
              <a:t>Cold Water Practice </a:t>
            </a:r>
          </a:p>
        </p:txBody>
      </p:sp>
      <p:sp>
        <p:nvSpPr>
          <p:cNvPr name="TextBox 34" id="34"/>
          <p:cNvSpPr txBox="true"/>
          <p:nvPr/>
        </p:nvSpPr>
        <p:spPr>
          <a:xfrm rot="0">
            <a:off x="11862989" y="5134376"/>
            <a:ext cx="2745229" cy="1123649"/>
          </a:xfrm>
          <a:prstGeom prst="rect">
            <a:avLst/>
          </a:prstGeom>
        </p:spPr>
        <p:txBody>
          <a:bodyPr anchor="t" rtlCol="false" tIns="0" lIns="0" bIns="0" rIns="0">
            <a:spAutoFit/>
          </a:bodyPr>
          <a:lstStyle/>
          <a:p>
            <a:pPr algn="ctr">
              <a:lnSpc>
                <a:spcPts val="2253"/>
              </a:lnSpc>
              <a:spcBef>
                <a:spcPct val="0"/>
              </a:spcBef>
            </a:pPr>
            <a:r>
              <a:rPr lang="en-US" b="true" sz="1609">
                <a:solidFill>
                  <a:srgbClr val="175873"/>
                </a:solidFill>
                <a:latin typeface="Cormorant Garamond Medium"/>
                <a:ea typeface="Cormorant Garamond Medium"/>
                <a:cs typeface="Cormorant Garamond Medium"/>
                <a:sym typeface="Cormorant Garamond Medium"/>
              </a:rPr>
              <a:t>A modality that allows you to negotiate with your nervous system and sink deeper into yourself</a:t>
            </a:r>
          </a:p>
        </p:txBody>
      </p:sp>
      <p:sp>
        <p:nvSpPr>
          <p:cNvPr name="TextBox 35" id="35"/>
          <p:cNvSpPr txBox="true"/>
          <p:nvPr/>
        </p:nvSpPr>
        <p:spPr>
          <a:xfrm rot="0">
            <a:off x="15298537" y="4541994"/>
            <a:ext cx="1896291" cy="517346"/>
          </a:xfrm>
          <a:prstGeom prst="rect">
            <a:avLst/>
          </a:prstGeom>
        </p:spPr>
        <p:txBody>
          <a:bodyPr anchor="t" rtlCol="false" tIns="0" lIns="0" bIns="0" rIns="0">
            <a:spAutoFit/>
          </a:bodyPr>
          <a:lstStyle/>
          <a:p>
            <a:pPr algn="ctr">
              <a:lnSpc>
                <a:spcPts val="1924"/>
              </a:lnSpc>
            </a:pPr>
            <a:r>
              <a:rPr lang="en-US" sz="2264" b="true">
                <a:solidFill>
                  <a:srgbClr val="28272B"/>
                </a:solidFill>
                <a:latin typeface="Cormorant Garamond Semi-Bold"/>
                <a:ea typeface="Cormorant Garamond Semi-Bold"/>
                <a:cs typeface="Cormorant Garamond Semi-Bold"/>
                <a:sym typeface="Cormorant Garamond Semi-Bold"/>
              </a:rPr>
              <a:t>Heat Sauna </a:t>
            </a:r>
          </a:p>
          <a:p>
            <a:pPr algn="ctr">
              <a:lnSpc>
                <a:spcPts val="1924"/>
              </a:lnSpc>
            </a:pPr>
            <a:r>
              <a:rPr lang="en-US" b="true" sz="2264">
                <a:solidFill>
                  <a:srgbClr val="28272B"/>
                </a:solidFill>
                <a:latin typeface="Cormorant Garamond Semi-Bold"/>
                <a:ea typeface="Cormorant Garamond Semi-Bold"/>
                <a:cs typeface="Cormorant Garamond Semi-Bold"/>
                <a:sym typeface="Cormorant Garamond Semi-Bold"/>
              </a:rPr>
              <a:t>Practice</a:t>
            </a:r>
          </a:p>
        </p:txBody>
      </p:sp>
      <p:sp>
        <p:nvSpPr>
          <p:cNvPr name="TextBox 36" id="36"/>
          <p:cNvSpPr txBox="true"/>
          <p:nvPr/>
        </p:nvSpPr>
        <p:spPr>
          <a:xfrm rot="0">
            <a:off x="15012109" y="5115203"/>
            <a:ext cx="2469148" cy="842040"/>
          </a:xfrm>
          <a:prstGeom prst="rect">
            <a:avLst/>
          </a:prstGeom>
        </p:spPr>
        <p:txBody>
          <a:bodyPr anchor="t" rtlCol="false" tIns="0" lIns="0" bIns="0" rIns="0">
            <a:spAutoFit/>
          </a:bodyPr>
          <a:lstStyle/>
          <a:p>
            <a:pPr algn="ctr">
              <a:lnSpc>
                <a:spcPts val="2253"/>
              </a:lnSpc>
              <a:spcBef>
                <a:spcPct val="0"/>
              </a:spcBef>
            </a:pPr>
            <a:r>
              <a:rPr lang="en-US" b="true" sz="1609">
                <a:solidFill>
                  <a:srgbClr val="175873"/>
                </a:solidFill>
                <a:latin typeface="Cormorant Garamond Medium"/>
                <a:ea typeface="Cormorant Garamond Medium"/>
                <a:cs typeface="Cormorant Garamond Medium"/>
                <a:sym typeface="Cormorant Garamond Medium"/>
              </a:rPr>
              <a:t>An experience to open the heart &amp; mind while the body releases toxins </a:t>
            </a:r>
          </a:p>
        </p:txBody>
      </p:sp>
      <p:sp>
        <p:nvSpPr>
          <p:cNvPr name="TextBox 37" id="37"/>
          <p:cNvSpPr txBox="true"/>
          <p:nvPr/>
        </p:nvSpPr>
        <p:spPr>
          <a:xfrm rot="0">
            <a:off x="14934005" y="8593576"/>
            <a:ext cx="2745229" cy="842040"/>
          </a:xfrm>
          <a:prstGeom prst="rect">
            <a:avLst/>
          </a:prstGeom>
        </p:spPr>
        <p:txBody>
          <a:bodyPr anchor="t" rtlCol="false" tIns="0" lIns="0" bIns="0" rIns="0">
            <a:spAutoFit/>
          </a:bodyPr>
          <a:lstStyle/>
          <a:p>
            <a:pPr algn="ctr">
              <a:lnSpc>
                <a:spcPts val="2253"/>
              </a:lnSpc>
              <a:spcBef>
                <a:spcPct val="0"/>
              </a:spcBef>
            </a:pPr>
            <a:r>
              <a:rPr lang="en-US" b="true" sz="1609">
                <a:solidFill>
                  <a:srgbClr val="175873"/>
                </a:solidFill>
                <a:latin typeface="Cormorant Garamond Medium"/>
                <a:ea typeface="Cormorant Garamond Medium"/>
                <a:cs typeface="Cormorant Garamond Medium"/>
                <a:sym typeface="Cormorant Garamond Medium"/>
              </a:rPr>
              <a:t>The culmination of experiences and recognition of our return to ourselves and our center </a:t>
            </a:r>
          </a:p>
        </p:txBody>
      </p:sp>
      <p:sp>
        <p:nvSpPr>
          <p:cNvPr name="TextBox 38" id="38"/>
          <p:cNvSpPr txBox="true"/>
          <p:nvPr/>
        </p:nvSpPr>
        <p:spPr>
          <a:xfrm rot="0">
            <a:off x="11853588" y="8593576"/>
            <a:ext cx="2745229" cy="1123649"/>
          </a:xfrm>
          <a:prstGeom prst="rect">
            <a:avLst/>
          </a:prstGeom>
        </p:spPr>
        <p:txBody>
          <a:bodyPr anchor="t" rtlCol="false" tIns="0" lIns="0" bIns="0" rIns="0">
            <a:spAutoFit/>
          </a:bodyPr>
          <a:lstStyle/>
          <a:p>
            <a:pPr algn="ctr">
              <a:lnSpc>
                <a:spcPts val="2253"/>
              </a:lnSpc>
              <a:spcBef>
                <a:spcPct val="0"/>
              </a:spcBef>
            </a:pPr>
            <a:r>
              <a:rPr lang="en-US" b="true" sz="1609">
                <a:solidFill>
                  <a:srgbClr val="175873"/>
                </a:solidFill>
                <a:latin typeface="Cormorant Garamond Medium"/>
                <a:ea typeface="Cormorant Garamond Medium"/>
                <a:cs typeface="Cormorant Garamond Medium"/>
                <a:sym typeface="Cormorant Garamond Medium"/>
              </a:rPr>
              <a:t>The experience that returns us back to ourselves so we can find our center and understand our patterns </a:t>
            </a:r>
          </a:p>
        </p:txBody>
      </p:sp>
      <p:sp>
        <p:nvSpPr>
          <p:cNvPr name="TextBox 39" id="39"/>
          <p:cNvSpPr txBox="true"/>
          <p:nvPr/>
        </p:nvSpPr>
        <p:spPr>
          <a:xfrm rot="0">
            <a:off x="15141694" y="7986665"/>
            <a:ext cx="2155462" cy="517346"/>
          </a:xfrm>
          <a:prstGeom prst="rect">
            <a:avLst/>
          </a:prstGeom>
        </p:spPr>
        <p:txBody>
          <a:bodyPr anchor="t" rtlCol="false" tIns="0" lIns="0" bIns="0" rIns="0">
            <a:spAutoFit/>
          </a:bodyPr>
          <a:lstStyle/>
          <a:p>
            <a:pPr algn="ctr">
              <a:lnSpc>
                <a:spcPts val="1924"/>
              </a:lnSpc>
            </a:pPr>
            <a:r>
              <a:rPr lang="en-US" sz="2264" b="true">
                <a:solidFill>
                  <a:srgbClr val="28272B"/>
                </a:solidFill>
                <a:latin typeface="Cormorant Garamond Semi-Bold"/>
                <a:ea typeface="Cormorant Garamond Semi-Bold"/>
                <a:cs typeface="Cormorant Garamond Semi-Bold"/>
                <a:sym typeface="Cormorant Garamond Semi-Bold"/>
              </a:rPr>
              <a:t>Closing </a:t>
            </a:r>
          </a:p>
          <a:p>
            <a:pPr algn="ctr">
              <a:lnSpc>
                <a:spcPts val="1924"/>
              </a:lnSpc>
            </a:pPr>
            <a:r>
              <a:rPr lang="en-US" b="true" sz="2264">
                <a:solidFill>
                  <a:srgbClr val="28272B"/>
                </a:solidFill>
                <a:latin typeface="Cormorant Garamond Semi-Bold"/>
                <a:ea typeface="Cormorant Garamond Semi-Bold"/>
                <a:cs typeface="Cormorant Garamond Semi-Bold"/>
                <a:sym typeface="Cormorant Garamond Semi-Bold"/>
              </a:rPr>
              <a:t>Ceremony</a:t>
            </a:r>
          </a:p>
        </p:txBody>
      </p:sp>
      <p:sp>
        <p:nvSpPr>
          <p:cNvPr name="TextBox 40" id="40"/>
          <p:cNvSpPr txBox="true"/>
          <p:nvPr/>
        </p:nvSpPr>
        <p:spPr>
          <a:xfrm rot="0">
            <a:off x="12148472" y="7986665"/>
            <a:ext cx="2155462" cy="517346"/>
          </a:xfrm>
          <a:prstGeom prst="rect">
            <a:avLst/>
          </a:prstGeom>
        </p:spPr>
        <p:txBody>
          <a:bodyPr anchor="t" rtlCol="false" tIns="0" lIns="0" bIns="0" rIns="0">
            <a:spAutoFit/>
          </a:bodyPr>
          <a:lstStyle/>
          <a:p>
            <a:pPr algn="ctr">
              <a:lnSpc>
                <a:spcPts val="1924"/>
              </a:lnSpc>
            </a:pPr>
            <a:r>
              <a:rPr lang="en-US" b="true" sz="2264">
                <a:solidFill>
                  <a:srgbClr val="28272B"/>
                </a:solidFill>
                <a:latin typeface="Cormorant Garamond Semi-Bold"/>
                <a:ea typeface="Cormorant Garamond Semi-Bold"/>
                <a:cs typeface="Cormorant Garamond Semi-Bold"/>
                <a:sym typeface="Cormorant Garamond Semi-Bold"/>
              </a:rPr>
              <a:t>Holotropic Breathwork </a:t>
            </a:r>
          </a:p>
        </p:txBody>
      </p:sp>
      <p:sp>
        <p:nvSpPr>
          <p:cNvPr name="TextBox 41" id="41"/>
          <p:cNvSpPr txBox="true"/>
          <p:nvPr/>
        </p:nvSpPr>
        <p:spPr>
          <a:xfrm rot="0">
            <a:off x="9155250" y="7986665"/>
            <a:ext cx="2155462" cy="517346"/>
          </a:xfrm>
          <a:prstGeom prst="rect">
            <a:avLst/>
          </a:prstGeom>
        </p:spPr>
        <p:txBody>
          <a:bodyPr anchor="t" rtlCol="false" tIns="0" lIns="0" bIns="0" rIns="0">
            <a:spAutoFit/>
          </a:bodyPr>
          <a:lstStyle/>
          <a:p>
            <a:pPr algn="ctr">
              <a:lnSpc>
                <a:spcPts val="1924"/>
              </a:lnSpc>
            </a:pPr>
            <a:r>
              <a:rPr lang="en-US" sz="2264" b="true">
                <a:solidFill>
                  <a:srgbClr val="28272B"/>
                </a:solidFill>
                <a:latin typeface="Cormorant Garamond Semi-Bold"/>
                <a:ea typeface="Cormorant Garamond Semi-Bold"/>
                <a:cs typeface="Cormorant Garamond Semi-Bold"/>
                <a:sym typeface="Cormorant Garamond Semi-Bold"/>
              </a:rPr>
              <a:t>Wild Horse</a:t>
            </a:r>
          </a:p>
          <a:p>
            <a:pPr algn="ctr">
              <a:lnSpc>
                <a:spcPts val="1924"/>
              </a:lnSpc>
            </a:pPr>
            <a:r>
              <a:rPr lang="en-US" b="true" sz="2264">
                <a:solidFill>
                  <a:srgbClr val="28272B"/>
                </a:solidFill>
                <a:latin typeface="Cormorant Garamond Semi-Bold"/>
                <a:ea typeface="Cormorant Garamond Semi-Bold"/>
                <a:cs typeface="Cormorant Garamond Semi-Bold"/>
                <a:sym typeface="Cormorant Garamond Semi-Bold"/>
              </a:rPr>
              <a:t>Ceremony </a:t>
            </a:r>
          </a:p>
        </p:txBody>
      </p:sp>
      <p:sp>
        <p:nvSpPr>
          <p:cNvPr name="TextBox 42" id="42"/>
          <p:cNvSpPr txBox="true"/>
          <p:nvPr/>
        </p:nvSpPr>
        <p:spPr>
          <a:xfrm rot="0">
            <a:off x="8860366" y="8593576"/>
            <a:ext cx="2745229" cy="842040"/>
          </a:xfrm>
          <a:prstGeom prst="rect">
            <a:avLst/>
          </a:prstGeom>
        </p:spPr>
        <p:txBody>
          <a:bodyPr anchor="t" rtlCol="false" tIns="0" lIns="0" bIns="0" rIns="0">
            <a:spAutoFit/>
          </a:bodyPr>
          <a:lstStyle/>
          <a:p>
            <a:pPr algn="ctr">
              <a:lnSpc>
                <a:spcPts val="2253"/>
              </a:lnSpc>
              <a:spcBef>
                <a:spcPct val="0"/>
              </a:spcBef>
            </a:pPr>
            <a:r>
              <a:rPr lang="en-US" b="true" sz="1609">
                <a:solidFill>
                  <a:srgbClr val="175873"/>
                </a:solidFill>
                <a:latin typeface="Cormorant Garamond Medium"/>
                <a:ea typeface="Cormorant Garamond Medium"/>
                <a:cs typeface="Cormorant Garamond Medium"/>
                <a:sym typeface="Cormorant Garamond Medium"/>
              </a:rPr>
              <a:t>The horse is the mirror to the soul and all of our shadow and shine</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DCD7CB"/>
        </a:solidFill>
      </p:bgPr>
    </p:bg>
    <p:spTree>
      <p:nvGrpSpPr>
        <p:cNvPr id="1" name=""/>
        <p:cNvGrpSpPr/>
        <p:nvPr/>
      </p:nvGrpSpPr>
      <p:grpSpPr>
        <a:xfrm>
          <a:off x="0" y="0"/>
          <a:ext cx="0" cy="0"/>
          <a:chOff x="0" y="0"/>
          <a:chExt cx="0" cy="0"/>
        </a:xfrm>
      </p:grpSpPr>
      <p:grpSp>
        <p:nvGrpSpPr>
          <p:cNvPr name="Group 2" id="2"/>
          <p:cNvGrpSpPr/>
          <p:nvPr/>
        </p:nvGrpSpPr>
        <p:grpSpPr>
          <a:xfrm rot="0">
            <a:off x="0" y="-346157"/>
            <a:ext cx="9980509" cy="10664602"/>
            <a:chOff x="0" y="0"/>
            <a:chExt cx="2330071" cy="2489781"/>
          </a:xfrm>
        </p:grpSpPr>
        <p:sp>
          <p:nvSpPr>
            <p:cNvPr name="Freeform 3" id="3"/>
            <p:cNvSpPr/>
            <p:nvPr/>
          </p:nvSpPr>
          <p:spPr>
            <a:xfrm flipH="false" flipV="false" rot="0">
              <a:off x="0" y="0"/>
              <a:ext cx="2330071" cy="2489781"/>
            </a:xfrm>
            <a:custGeom>
              <a:avLst/>
              <a:gdLst/>
              <a:ahLst/>
              <a:cxnLst/>
              <a:rect r="r" b="b" t="t" l="l"/>
              <a:pathLst>
                <a:path h="2489781" w="2330071">
                  <a:moveTo>
                    <a:pt x="0" y="0"/>
                  </a:moveTo>
                  <a:lnTo>
                    <a:pt x="2330071" y="0"/>
                  </a:lnTo>
                  <a:lnTo>
                    <a:pt x="2330071" y="2489781"/>
                  </a:lnTo>
                  <a:lnTo>
                    <a:pt x="0" y="2489781"/>
                  </a:lnTo>
                  <a:close/>
                </a:path>
              </a:pathLst>
            </a:custGeom>
            <a:solidFill>
              <a:srgbClr val="687C80"/>
            </a:solidFill>
          </p:spPr>
        </p:sp>
      </p:grpSp>
      <p:sp>
        <p:nvSpPr>
          <p:cNvPr name="Freeform 4" id="4"/>
          <p:cNvSpPr/>
          <p:nvPr/>
        </p:nvSpPr>
        <p:spPr>
          <a:xfrm flipH="false" flipV="false" rot="0">
            <a:off x="1631824" y="1627714"/>
            <a:ext cx="6716860" cy="6716860"/>
          </a:xfrm>
          <a:custGeom>
            <a:avLst/>
            <a:gdLst/>
            <a:ahLst/>
            <a:cxnLst/>
            <a:rect r="r" b="b" t="t" l="l"/>
            <a:pathLst>
              <a:path h="6716860" w="6716860">
                <a:moveTo>
                  <a:pt x="0" y="0"/>
                </a:moveTo>
                <a:lnTo>
                  <a:pt x="6716860" y="0"/>
                </a:lnTo>
                <a:lnTo>
                  <a:pt x="6716860" y="6716860"/>
                </a:lnTo>
                <a:lnTo>
                  <a:pt x="0" y="6716860"/>
                </a:lnTo>
                <a:lnTo>
                  <a:pt x="0" y="0"/>
                </a:lnTo>
                <a:close/>
              </a:path>
            </a:pathLst>
          </a:custGeom>
          <a:blipFill>
            <a:blip r:embed="rId2"/>
            <a:stretch>
              <a:fillRect l="0" t="0" r="0" b="0"/>
            </a:stretch>
          </a:blipFill>
        </p:spPr>
      </p:sp>
      <p:sp>
        <p:nvSpPr>
          <p:cNvPr name="TextBox 5" id="5"/>
          <p:cNvSpPr txBox="true"/>
          <p:nvPr/>
        </p:nvSpPr>
        <p:spPr>
          <a:xfrm rot="0">
            <a:off x="10771698" y="1095375"/>
            <a:ext cx="6794027" cy="1054978"/>
          </a:xfrm>
          <a:prstGeom prst="rect">
            <a:avLst/>
          </a:prstGeom>
        </p:spPr>
        <p:txBody>
          <a:bodyPr anchor="t" rtlCol="false" tIns="0" lIns="0" bIns="0" rIns="0">
            <a:spAutoFit/>
          </a:bodyPr>
          <a:lstStyle/>
          <a:p>
            <a:pPr algn="l">
              <a:lnSpc>
                <a:spcPts val="8138"/>
              </a:lnSpc>
            </a:pPr>
            <a:r>
              <a:rPr lang="en-US" sz="7398" spc="162">
                <a:solidFill>
                  <a:srgbClr val="222222"/>
                </a:solidFill>
                <a:latin typeface="Cardo"/>
                <a:ea typeface="Cardo"/>
                <a:cs typeface="Cardo"/>
                <a:sym typeface="Cardo"/>
              </a:rPr>
              <a:t>The Knowledge</a:t>
            </a:r>
          </a:p>
        </p:txBody>
      </p:sp>
      <p:sp>
        <p:nvSpPr>
          <p:cNvPr name="TextBox 6" id="6"/>
          <p:cNvSpPr txBox="true"/>
          <p:nvPr/>
        </p:nvSpPr>
        <p:spPr>
          <a:xfrm rot="0">
            <a:off x="10302268" y="2574976"/>
            <a:ext cx="7732888" cy="5245494"/>
          </a:xfrm>
          <a:prstGeom prst="rect">
            <a:avLst/>
          </a:prstGeom>
        </p:spPr>
        <p:txBody>
          <a:bodyPr anchor="t" rtlCol="false" tIns="0" lIns="0" bIns="0" rIns="0">
            <a:spAutoFit/>
          </a:bodyPr>
          <a:lstStyle/>
          <a:p>
            <a:pPr algn="l">
              <a:lnSpc>
                <a:spcPts val="3841"/>
              </a:lnSpc>
            </a:pPr>
          </a:p>
          <a:p>
            <a:pPr algn="l">
              <a:lnSpc>
                <a:spcPts val="3841"/>
              </a:lnSpc>
            </a:pPr>
            <a:r>
              <a:rPr lang="en-US" sz="2134" spc="-42" b="true">
                <a:solidFill>
                  <a:srgbClr val="000000"/>
                </a:solidFill>
                <a:latin typeface="HK Grotesk Bold"/>
                <a:ea typeface="HK Grotesk Bold"/>
                <a:cs typeface="HK Grotesk Bold"/>
                <a:sym typeface="HK Grotesk Bold"/>
              </a:rPr>
              <a:t>Mustang Medicine</a:t>
            </a:r>
            <a:r>
              <a:rPr lang="en-US" sz="2134" spc="-42">
                <a:solidFill>
                  <a:srgbClr val="000000"/>
                </a:solidFill>
                <a:latin typeface="HK Grotesk"/>
                <a:ea typeface="HK Grotesk"/>
                <a:cs typeface="HK Grotesk"/>
                <a:sym typeface="HK Grotesk"/>
              </a:rPr>
              <a:t> balances experiences and emotions with the “why” and the science behind our behaviors. This goes beyond just feeling; giving us the knowing and understanding of why our physical, psychological, and emotional selves acts the way they do.   </a:t>
            </a:r>
          </a:p>
          <a:p>
            <a:pPr algn="l">
              <a:lnSpc>
                <a:spcPts val="3841"/>
              </a:lnSpc>
            </a:pPr>
          </a:p>
          <a:p>
            <a:pPr algn="l">
              <a:lnSpc>
                <a:spcPts val="3841"/>
              </a:lnSpc>
              <a:spcBef>
                <a:spcPct val="0"/>
              </a:spcBef>
            </a:pPr>
            <a:r>
              <a:rPr lang="en-US" sz="2134" spc="-42">
                <a:solidFill>
                  <a:srgbClr val="000000"/>
                </a:solidFill>
                <a:latin typeface="HK Grotesk"/>
                <a:ea typeface="HK Grotesk"/>
                <a:cs typeface="HK Grotesk"/>
                <a:sym typeface="HK Grotesk"/>
              </a:rPr>
              <a:t>During </a:t>
            </a:r>
            <a:r>
              <a:rPr lang="en-US" b="true" sz="2134" spc="-42">
                <a:solidFill>
                  <a:srgbClr val="000000"/>
                </a:solidFill>
                <a:latin typeface="HK Grotesk Bold"/>
                <a:ea typeface="HK Grotesk Bold"/>
                <a:cs typeface="HK Grotesk Bold"/>
                <a:sym typeface="HK Grotesk Bold"/>
              </a:rPr>
              <a:t>ReWilding</a:t>
            </a:r>
            <a:r>
              <a:rPr lang="en-US" sz="2134" spc="-42">
                <a:solidFill>
                  <a:srgbClr val="000000"/>
                </a:solidFill>
                <a:latin typeface="HK Grotesk"/>
                <a:ea typeface="HK Grotesk"/>
                <a:cs typeface="HK Grotesk"/>
                <a:sym typeface="HK Grotesk"/>
              </a:rPr>
              <a:t>, students are exposed to knowledge about Core Wounded Beliefs, Emotional and Behavioral Triggers, Connected Relationships, and the Three Pillars of Resiliency so they can turn their traumas into their teachers. </a:t>
            </a:r>
          </a:p>
          <a:p>
            <a:pPr algn="l">
              <a:lnSpc>
                <a:spcPts val="3841"/>
              </a:lnSpc>
              <a:spcBef>
                <a:spcPct val="0"/>
              </a:spcBef>
            </a:pPr>
          </a:p>
        </p:txBody>
      </p:sp>
      <p:sp>
        <p:nvSpPr>
          <p:cNvPr name="TextBox 7" id="7"/>
          <p:cNvSpPr txBox="true"/>
          <p:nvPr/>
        </p:nvSpPr>
        <p:spPr>
          <a:xfrm rot="0">
            <a:off x="16368643" y="9673504"/>
            <a:ext cx="3997064" cy="212090"/>
          </a:xfrm>
          <a:prstGeom prst="rect">
            <a:avLst/>
          </a:prstGeom>
        </p:spPr>
        <p:txBody>
          <a:bodyPr anchor="t" rtlCol="false" tIns="0" lIns="0" bIns="0" rIns="0">
            <a:spAutoFit/>
          </a:bodyPr>
          <a:lstStyle/>
          <a:p>
            <a:pPr algn="l">
              <a:lnSpc>
                <a:spcPts val="1600"/>
              </a:lnSpc>
            </a:pPr>
            <a:r>
              <a:rPr lang="en-US" sz="1600" spc="96">
                <a:solidFill>
                  <a:srgbClr val="000000"/>
                </a:solidFill>
                <a:latin typeface="IBM Plex Sans"/>
                <a:ea typeface="IBM Plex Sans"/>
                <a:cs typeface="IBM Plex Sans"/>
                <a:sym typeface="IBM Plex Sans"/>
              </a:rPr>
              <a:t>Page / 05</a:t>
            </a:r>
          </a:p>
        </p:txBody>
      </p:sp>
      <p:sp>
        <p:nvSpPr>
          <p:cNvPr name="TextBox 8" id="8"/>
          <p:cNvSpPr txBox="true"/>
          <p:nvPr/>
        </p:nvSpPr>
        <p:spPr>
          <a:xfrm rot="0">
            <a:off x="10699275" y="9683029"/>
            <a:ext cx="2975744" cy="260351"/>
          </a:xfrm>
          <a:prstGeom prst="rect">
            <a:avLst/>
          </a:prstGeom>
        </p:spPr>
        <p:txBody>
          <a:bodyPr anchor="t" rtlCol="false" tIns="0" lIns="0" bIns="0" rIns="0">
            <a:spAutoFit/>
          </a:bodyPr>
          <a:lstStyle/>
          <a:p>
            <a:pPr algn="ctr">
              <a:lnSpc>
                <a:spcPts val="2000"/>
              </a:lnSpc>
              <a:spcBef>
                <a:spcPct val="0"/>
              </a:spcBef>
            </a:pPr>
            <a:r>
              <a:rPr lang="en-US" sz="2000" spc="120">
                <a:solidFill>
                  <a:srgbClr val="000000"/>
                </a:solidFill>
                <a:latin typeface="Montserrat"/>
                <a:ea typeface="Montserrat"/>
                <a:cs typeface="Montserrat"/>
                <a:sym typeface="Montserrat"/>
              </a:rPr>
              <a:t>MUSTANG MEDICINE</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DCD7CB"/>
        </a:solidFill>
      </p:bgPr>
    </p:bg>
    <p:spTree>
      <p:nvGrpSpPr>
        <p:cNvPr id="1" name=""/>
        <p:cNvGrpSpPr/>
        <p:nvPr/>
      </p:nvGrpSpPr>
      <p:grpSpPr>
        <a:xfrm>
          <a:off x="0" y="0"/>
          <a:ext cx="0" cy="0"/>
          <a:chOff x="0" y="0"/>
          <a:chExt cx="0" cy="0"/>
        </a:xfrm>
      </p:grpSpPr>
      <p:grpSp>
        <p:nvGrpSpPr>
          <p:cNvPr name="Group 2" id="2"/>
          <p:cNvGrpSpPr/>
          <p:nvPr/>
        </p:nvGrpSpPr>
        <p:grpSpPr>
          <a:xfrm rot="0">
            <a:off x="0" y="-346157"/>
            <a:ext cx="7296106" cy="10664602"/>
            <a:chOff x="0" y="0"/>
            <a:chExt cx="1703364" cy="2489781"/>
          </a:xfrm>
        </p:grpSpPr>
        <p:sp>
          <p:nvSpPr>
            <p:cNvPr name="Freeform 3" id="3"/>
            <p:cNvSpPr/>
            <p:nvPr/>
          </p:nvSpPr>
          <p:spPr>
            <a:xfrm flipH="false" flipV="false" rot="0">
              <a:off x="0" y="0"/>
              <a:ext cx="1703364" cy="2489781"/>
            </a:xfrm>
            <a:custGeom>
              <a:avLst/>
              <a:gdLst/>
              <a:ahLst/>
              <a:cxnLst/>
              <a:rect r="r" b="b" t="t" l="l"/>
              <a:pathLst>
                <a:path h="2489781" w="1703364">
                  <a:moveTo>
                    <a:pt x="0" y="0"/>
                  </a:moveTo>
                  <a:lnTo>
                    <a:pt x="1703364" y="0"/>
                  </a:lnTo>
                  <a:lnTo>
                    <a:pt x="1703364" y="2489781"/>
                  </a:lnTo>
                  <a:lnTo>
                    <a:pt x="0" y="2489781"/>
                  </a:lnTo>
                  <a:close/>
                </a:path>
              </a:pathLst>
            </a:custGeom>
            <a:solidFill>
              <a:srgbClr val="C2B2AD"/>
            </a:solidFill>
          </p:spPr>
        </p:sp>
      </p:grpSp>
      <p:grpSp>
        <p:nvGrpSpPr>
          <p:cNvPr name="Group 4" id="4"/>
          <p:cNvGrpSpPr/>
          <p:nvPr/>
        </p:nvGrpSpPr>
        <p:grpSpPr>
          <a:xfrm rot="0">
            <a:off x="0" y="1288406"/>
            <a:ext cx="7296106" cy="7969894"/>
            <a:chOff x="0" y="0"/>
            <a:chExt cx="9728141" cy="10626525"/>
          </a:xfrm>
        </p:grpSpPr>
        <p:pic>
          <p:nvPicPr>
            <p:cNvPr name="Picture 5" id="5"/>
            <p:cNvPicPr>
              <a:picLocks noChangeAspect="true"/>
            </p:cNvPicPr>
            <p:nvPr/>
          </p:nvPicPr>
          <p:blipFill>
            <a:blip r:embed="rId2"/>
            <a:srcRect l="4227" t="0" r="4227" b="0"/>
            <a:stretch>
              <a:fillRect/>
            </a:stretch>
          </p:blipFill>
          <p:spPr>
            <a:xfrm flipH="false" flipV="false">
              <a:off x="0" y="0"/>
              <a:ext cx="9728141" cy="10626525"/>
            </a:xfrm>
            <a:prstGeom prst="rect">
              <a:avLst/>
            </a:prstGeom>
          </p:spPr>
        </p:pic>
      </p:grpSp>
      <p:sp>
        <p:nvSpPr>
          <p:cNvPr name="TextBox 6" id="6"/>
          <p:cNvSpPr txBox="true"/>
          <p:nvPr/>
        </p:nvSpPr>
        <p:spPr>
          <a:xfrm rot="0">
            <a:off x="8040690" y="447637"/>
            <a:ext cx="6307169" cy="2223136"/>
          </a:xfrm>
          <a:prstGeom prst="rect">
            <a:avLst/>
          </a:prstGeom>
        </p:spPr>
        <p:txBody>
          <a:bodyPr anchor="t" rtlCol="false" tIns="0" lIns="0" bIns="0" rIns="0">
            <a:spAutoFit/>
          </a:bodyPr>
          <a:lstStyle/>
          <a:p>
            <a:pPr algn="l">
              <a:lnSpc>
                <a:spcPts val="6600"/>
              </a:lnSpc>
            </a:pPr>
            <a:r>
              <a:rPr lang="en-US" sz="6000" spc="132">
                <a:solidFill>
                  <a:srgbClr val="222222"/>
                </a:solidFill>
                <a:latin typeface="HK Grotesk"/>
                <a:ea typeface="HK Grotesk"/>
                <a:cs typeface="HK Grotesk"/>
                <a:sym typeface="HK Grotesk"/>
              </a:rPr>
              <a:t>Hugh Vail</a:t>
            </a:r>
          </a:p>
          <a:p>
            <a:pPr algn="l">
              <a:lnSpc>
                <a:spcPts val="10560"/>
              </a:lnSpc>
            </a:pPr>
          </a:p>
        </p:txBody>
      </p:sp>
      <p:sp>
        <p:nvSpPr>
          <p:cNvPr name="TextBox 7" id="7"/>
          <p:cNvSpPr txBox="true"/>
          <p:nvPr/>
        </p:nvSpPr>
        <p:spPr>
          <a:xfrm rot="0">
            <a:off x="8040690" y="2144699"/>
            <a:ext cx="9770273" cy="5883302"/>
          </a:xfrm>
          <a:prstGeom prst="rect">
            <a:avLst/>
          </a:prstGeom>
        </p:spPr>
        <p:txBody>
          <a:bodyPr anchor="t" rtlCol="false" tIns="0" lIns="0" bIns="0" rIns="0">
            <a:spAutoFit/>
          </a:bodyPr>
          <a:lstStyle/>
          <a:p>
            <a:pPr algn="l">
              <a:lnSpc>
                <a:spcPts val="3420"/>
              </a:lnSpc>
              <a:spcBef>
                <a:spcPct val="0"/>
              </a:spcBef>
            </a:pPr>
          </a:p>
          <a:p>
            <a:pPr algn="l">
              <a:lnSpc>
                <a:spcPts val="3420"/>
              </a:lnSpc>
              <a:spcBef>
                <a:spcPct val="0"/>
              </a:spcBef>
            </a:pPr>
            <a:r>
              <a:rPr lang="en-US" sz="1900" spc="-38">
                <a:solidFill>
                  <a:srgbClr val="222222"/>
                </a:solidFill>
                <a:latin typeface="HK Grotesk Pro"/>
                <a:ea typeface="HK Grotesk Pro"/>
                <a:cs typeface="HK Grotesk Pro"/>
                <a:sym typeface="HK Grotesk Pro"/>
              </a:rPr>
              <a:t>Inspired by William Wilberforce, who was pivotal in abolishing the transatlantic slave trade, and motivated by his work with organizations combating child sex trafficking, Hugh co-founded the Clapham Foundation in 2017</a:t>
            </a:r>
          </a:p>
          <a:p>
            <a:pPr algn="l">
              <a:lnSpc>
                <a:spcPts val="3420"/>
              </a:lnSpc>
              <a:spcBef>
                <a:spcPct val="0"/>
              </a:spcBef>
            </a:pPr>
          </a:p>
          <a:p>
            <a:pPr algn="l">
              <a:lnSpc>
                <a:spcPts val="3420"/>
              </a:lnSpc>
              <a:spcBef>
                <a:spcPct val="0"/>
              </a:spcBef>
            </a:pPr>
            <a:r>
              <a:rPr lang="en-US" sz="1900" spc="-38">
                <a:solidFill>
                  <a:srgbClr val="222222"/>
                </a:solidFill>
                <a:latin typeface="HK Grotesk Pro"/>
                <a:ea typeface="HK Grotesk Pro"/>
                <a:cs typeface="HK Grotesk Pro"/>
                <a:sym typeface="HK Grotesk Pro"/>
              </a:rPr>
              <a:t>After experiencing personal losses and suffering, Hugh embarked on a journey to understand and address loss, grief, sorrow, pain, and depression. He recognized the common tendency to turn these fragmented perspectives into unhealthy habits. Determined to make peace with his own challenges, Hugh sought to combat shame, guilt, and trauma in a way that could help him and others transform pain into something meaningful. In partnership with his dear friend and kindred spirit Jeff, Mustang Medicine was born.</a:t>
            </a:r>
          </a:p>
          <a:p>
            <a:pPr algn="l">
              <a:lnSpc>
                <a:spcPts val="3420"/>
              </a:lnSpc>
              <a:spcBef>
                <a:spcPct val="0"/>
              </a:spcBef>
            </a:pPr>
          </a:p>
          <a:p>
            <a:pPr algn="l">
              <a:lnSpc>
                <a:spcPts val="3420"/>
              </a:lnSpc>
              <a:spcBef>
                <a:spcPct val="0"/>
              </a:spcBef>
            </a:pPr>
            <a:r>
              <a:rPr lang="en-US" sz="1900" spc="-38">
                <a:solidFill>
                  <a:srgbClr val="222222"/>
                </a:solidFill>
                <a:latin typeface="HK Grotesk Pro"/>
                <a:ea typeface="HK Grotesk Pro"/>
                <a:cs typeface="HK Grotesk Pro"/>
                <a:sym typeface="HK Grotesk Pro"/>
              </a:rPr>
              <a:t>Hugh became motivated to share his story after realizing that his experiences were more common than he had thought and that his story could resonate with a wide variety of people. </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DCD7CB"/>
        </a:solidFill>
      </p:bgPr>
    </p:bg>
    <p:spTree>
      <p:nvGrpSpPr>
        <p:cNvPr id="1" name=""/>
        <p:cNvGrpSpPr/>
        <p:nvPr/>
      </p:nvGrpSpPr>
      <p:grpSpPr>
        <a:xfrm>
          <a:off x="0" y="0"/>
          <a:ext cx="0" cy="0"/>
          <a:chOff x="0" y="0"/>
          <a:chExt cx="0" cy="0"/>
        </a:xfrm>
      </p:grpSpPr>
      <p:grpSp>
        <p:nvGrpSpPr>
          <p:cNvPr name="Group 2" id="2"/>
          <p:cNvGrpSpPr/>
          <p:nvPr/>
        </p:nvGrpSpPr>
        <p:grpSpPr>
          <a:xfrm rot="0">
            <a:off x="12191487" y="-176589"/>
            <a:ext cx="6253581" cy="10664602"/>
            <a:chOff x="0" y="0"/>
            <a:chExt cx="1459974" cy="2489781"/>
          </a:xfrm>
        </p:grpSpPr>
        <p:sp>
          <p:nvSpPr>
            <p:cNvPr name="Freeform 3" id="3"/>
            <p:cNvSpPr/>
            <p:nvPr/>
          </p:nvSpPr>
          <p:spPr>
            <a:xfrm flipH="false" flipV="false" rot="0">
              <a:off x="0" y="0"/>
              <a:ext cx="1459974" cy="2489781"/>
            </a:xfrm>
            <a:custGeom>
              <a:avLst/>
              <a:gdLst/>
              <a:ahLst/>
              <a:cxnLst/>
              <a:rect r="r" b="b" t="t" l="l"/>
              <a:pathLst>
                <a:path h="2489781" w="1459974">
                  <a:moveTo>
                    <a:pt x="0" y="0"/>
                  </a:moveTo>
                  <a:lnTo>
                    <a:pt x="1459974" y="0"/>
                  </a:lnTo>
                  <a:lnTo>
                    <a:pt x="1459974" y="2489781"/>
                  </a:lnTo>
                  <a:lnTo>
                    <a:pt x="0" y="2489781"/>
                  </a:lnTo>
                  <a:close/>
                </a:path>
              </a:pathLst>
            </a:custGeom>
            <a:solidFill>
              <a:srgbClr val="687C80"/>
            </a:solidFill>
          </p:spPr>
        </p:sp>
      </p:grpSp>
      <p:grpSp>
        <p:nvGrpSpPr>
          <p:cNvPr name="Group 4" id="4"/>
          <p:cNvGrpSpPr/>
          <p:nvPr/>
        </p:nvGrpSpPr>
        <p:grpSpPr>
          <a:xfrm rot="0">
            <a:off x="12191487" y="2118392"/>
            <a:ext cx="6096513" cy="6050215"/>
            <a:chOff x="0" y="0"/>
            <a:chExt cx="8128685" cy="8066953"/>
          </a:xfrm>
        </p:grpSpPr>
        <p:pic>
          <p:nvPicPr>
            <p:cNvPr name="Picture 5" id="5"/>
            <p:cNvPicPr>
              <a:picLocks noChangeAspect="true"/>
            </p:cNvPicPr>
            <p:nvPr/>
          </p:nvPicPr>
          <p:blipFill>
            <a:blip r:embed="rId2"/>
            <a:srcRect l="8067" t="17710" r="15307" b="25256"/>
            <a:stretch>
              <a:fillRect/>
            </a:stretch>
          </p:blipFill>
          <p:spPr>
            <a:xfrm flipH="false" flipV="false">
              <a:off x="0" y="0"/>
              <a:ext cx="8128685" cy="8066953"/>
            </a:xfrm>
            <a:prstGeom prst="rect">
              <a:avLst/>
            </a:prstGeom>
          </p:spPr>
        </p:pic>
      </p:grpSp>
      <p:sp>
        <p:nvSpPr>
          <p:cNvPr name="TextBox 6" id="6"/>
          <p:cNvSpPr txBox="true"/>
          <p:nvPr/>
        </p:nvSpPr>
        <p:spPr>
          <a:xfrm rot="0">
            <a:off x="1028700" y="794272"/>
            <a:ext cx="6307169" cy="866782"/>
          </a:xfrm>
          <a:prstGeom prst="rect">
            <a:avLst/>
          </a:prstGeom>
        </p:spPr>
        <p:txBody>
          <a:bodyPr anchor="t" rtlCol="false" tIns="0" lIns="0" bIns="0" rIns="0">
            <a:spAutoFit/>
          </a:bodyPr>
          <a:lstStyle/>
          <a:p>
            <a:pPr algn="l">
              <a:lnSpc>
                <a:spcPts val="6600"/>
              </a:lnSpc>
            </a:pPr>
            <a:r>
              <a:rPr lang="en-US" sz="6000" spc="132">
                <a:solidFill>
                  <a:srgbClr val="222222"/>
                </a:solidFill>
                <a:latin typeface="HK Grotesk"/>
                <a:ea typeface="HK Grotesk"/>
                <a:cs typeface="HK Grotesk"/>
                <a:sym typeface="HK Grotesk"/>
              </a:rPr>
              <a:t>Jeff Kirkham</a:t>
            </a:r>
          </a:p>
        </p:txBody>
      </p:sp>
      <p:sp>
        <p:nvSpPr>
          <p:cNvPr name="TextBox 7" id="7"/>
          <p:cNvSpPr txBox="true"/>
          <p:nvPr/>
        </p:nvSpPr>
        <p:spPr>
          <a:xfrm rot="0">
            <a:off x="1028700" y="1984490"/>
            <a:ext cx="10717950" cy="7946254"/>
          </a:xfrm>
          <a:prstGeom prst="rect">
            <a:avLst/>
          </a:prstGeom>
        </p:spPr>
        <p:txBody>
          <a:bodyPr anchor="t" rtlCol="false" tIns="0" lIns="0" bIns="0" rIns="0">
            <a:spAutoFit/>
          </a:bodyPr>
          <a:lstStyle/>
          <a:p>
            <a:pPr algn="l">
              <a:lnSpc>
                <a:spcPts val="3599"/>
              </a:lnSpc>
            </a:pPr>
            <a:r>
              <a:rPr lang="en-US" sz="1999" spc="49">
                <a:solidFill>
                  <a:srgbClr val="222222"/>
                </a:solidFill>
                <a:latin typeface="HK Grotesk Pro"/>
                <a:ea typeface="HK Grotesk Pro"/>
                <a:cs typeface="HK Grotesk Pro"/>
                <a:sym typeface="HK Grotesk Pro"/>
              </a:rPr>
              <a:t>Jeff Kirkham brings a wealth of experience and unparalleled expertise to ReWilding. With 28 years of service as a Green Beret, Jeff has honed his ability to regulate the nervous system under the most stressful conditions. As an inventor of several patents, including the RATs tourniquet, and a co-founder of Black Rifle Coffee Company, Jeff has demonstrated a unique blend of innovation and entrepreneurial spirit.</a:t>
            </a:r>
          </a:p>
          <a:p>
            <a:pPr algn="l">
              <a:lnSpc>
                <a:spcPts val="3599"/>
              </a:lnSpc>
            </a:pPr>
          </a:p>
          <a:p>
            <a:pPr algn="l">
              <a:lnSpc>
                <a:spcPts val="3599"/>
              </a:lnSpc>
            </a:pPr>
            <a:r>
              <a:rPr lang="en-US" sz="1999" spc="49">
                <a:solidFill>
                  <a:srgbClr val="222222"/>
                </a:solidFill>
                <a:latin typeface="HK Grotesk Pro"/>
                <a:ea typeface="HK Grotesk Pro"/>
                <a:cs typeface="HK Grotesk Pro"/>
                <a:sym typeface="HK Grotesk Pro"/>
              </a:rPr>
              <a:t>In addition to his military and business achievements, Jeff is a best-selling co-author of the Black Autumn book series, as well as numerous other books, sharing his extensive knowledge and experiences with a broad audience. Jeff is also a Registered Nurse (MSN), and currently completing an additional master's degree in psychology, which underscores his commitment to health and wellness.</a:t>
            </a:r>
          </a:p>
          <a:p>
            <a:pPr algn="l">
              <a:lnSpc>
                <a:spcPts val="3599"/>
              </a:lnSpc>
            </a:pPr>
          </a:p>
          <a:p>
            <a:pPr algn="l">
              <a:lnSpc>
                <a:spcPts val="3599"/>
              </a:lnSpc>
            </a:pPr>
            <a:r>
              <a:rPr lang="en-US" sz="1999" spc="49">
                <a:solidFill>
                  <a:srgbClr val="222222"/>
                </a:solidFill>
                <a:latin typeface="HK Grotesk Pro"/>
                <a:ea typeface="HK Grotesk Pro"/>
                <a:cs typeface="HK Grotesk Pro"/>
                <a:sym typeface="HK Grotesk Pro"/>
              </a:rPr>
              <a:t>As the co-founder of Mustang Medicine, Jeff has facilitated over 20 wellness retreats, helping participants find their center and learn practical tools for nervous system regulation. His decades of teaching experience and deep understanding of stress management make him an exceptional guide for those seeking to improve their well-being.</a:t>
            </a:r>
            <a:r>
              <a:rPr lang="en-US" sz="1999" spc="49">
                <a:solidFill>
                  <a:srgbClr val="222222"/>
                </a:solidFill>
                <a:latin typeface="HK Grotesk Pro"/>
                <a:ea typeface="HK Grotesk Pro"/>
                <a:cs typeface="HK Grotesk Pro"/>
                <a:sym typeface="HK Grotesk Pro"/>
              </a:rPr>
              <a:t> </a:t>
            </a:r>
          </a:p>
          <a:p>
            <a:pPr algn="l">
              <a:lnSpc>
                <a:spcPts val="2879"/>
              </a:lnSpc>
            </a:p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DAGQkFoZuDU</dc:identifier>
  <dcterms:modified xsi:type="dcterms:W3CDTF">2011-08-01T06:04:30Z</dcterms:modified>
  <cp:revision>1</cp:revision>
  <dc:title>Veteran Mustang Medicine ReWilding Overview</dc:title>
</cp:coreProperties>
</file>